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69" r:id="rId2"/>
    <p:sldId id="271" r:id="rId3"/>
    <p:sldId id="272" r:id="rId4"/>
    <p:sldId id="274" r:id="rId5"/>
    <p:sldId id="315" r:id="rId6"/>
    <p:sldId id="275" r:id="rId7"/>
    <p:sldId id="273" r:id="rId8"/>
    <p:sldId id="276" r:id="rId9"/>
    <p:sldId id="277" r:id="rId10"/>
    <p:sldId id="262" r:id="rId11"/>
    <p:sldId id="267" r:id="rId12"/>
    <p:sldId id="278" r:id="rId13"/>
    <p:sldId id="268" r:id="rId14"/>
    <p:sldId id="257" r:id="rId15"/>
    <p:sldId id="279" r:id="rId16"/>
    <p:sldId id="282" r:id="rId17"/>
    <p:sldId id="280" r:id="rId18"/>
    <p:sldId id="283" r:id="rId19"/>
    <p:sldId id="284" r:id="rId20"/>
    <p:sldId id="285" r:id="rId21"/>
    <p:sldId id="288" r:id="rId22"/>
    <p:sldId id="293" r:id="rId23"/>
    <p:sldId id="296" r:id="rId24"/>
    <p:sldId id="294" r:id="rId25"/>
    <p:sldId id="292" r:id="rId26"/>
    <p:sldId id="291" r:id="rId27"/>
    <p:sldId id="264" r:id="rId28"/>
    <p:sldId id="298" r:id="rId29"/>
    <p:sldId id="297" r:id="rId30"/>
    <p:sldId id="299" r:id="rId31"/>
    <p:sldId id="300" r:id="rId32"/>
    <p:sldId id="303" r:id="rId33"/>
    <p:sldId id="302" r:id="rId34"/>
    <p:sldId id="305" r:id="rId35"/>
    <p:sldId id="306" r:id="rId36"/>
    <p:sldId id="261" r:id="rId37"/>
    <p:sldId id="307" r:id="rId38"/>
    <p:sldId id="308" r:id="rId39"/>
    <p:sldId id="310" r:id="rId40"/>
    <p:sldId id="309" r:id="rId41"/>
    <p:sldId id="311" r:id="rId42"/>
    <p:sldId id="312" r:id="rId43"/>
    <p:sldId id="266" r:id="rId44"/>
    <p:sldId id="313" r:id="rId45"/>
    <p:sldId id="314" r:id="rId46"/>
    <p:sldId id="31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40F77-EA90-4F5C-99E8-604A59700EEF}" type="datetimeFigureOut">
              <a:rPr lang="zh-TW" altLang="en-US" smtClean="0"/>
              <a:t>2020/10/12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32EFB-D7AF-423A-8241-50099B6D72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2676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32EFB-D7AF-423A-8241-50099B6D723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4442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32EFB-D7AF-423A-8241-50099B6D723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4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32EFB-D7AF-423A-8241-50099B6D723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673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32EFB-D7AF-423A-8241-50099B6D723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2352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32EFB-D7AF-423A-8241-50099B6D723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8953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32EFB-D7AF-423A-8241-50099B6D7233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1477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32EFB-D7AF-423A-8241-50099B6D723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4711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F32EFB-D7AF-423A-8241-50099B6D723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980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6F24E1-A219-4579-82EB-455AA4CBA7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B710709-2FC3-4212-B7A5-A838EDCF1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6CADAFC-7F3F-4790-B971-E275E5BDA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FA227-3341-4B3A-854A-71B64EF72CC0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997620-28EE-4E40-9938-7649E5101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BC89D7-25A0-48E4-93D5-3853715B9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82CB8-B1AC-4349-91F9-E4BBB54F0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4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66B104-95A1-4050-942E-7DD17C206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1E7A1B7-93FB-47E4-94EC-08A054D80F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C19AFD-08D3-4D5E-9A3E-66755C4C8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FA227-3341-4B3A-854A-71B64EF72CC0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7E38212-4CF9-45E9-AF55-02BCFBA30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20B8F23-B3F9-4C4C-98A4-586AB907D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82CB8-B1AC-4349-91F9-E4BBB54F0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78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FB0ABF7-CD3E-4AEF-827F-570E35C739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7BF5670-CDF2-4EA3-AF7C-74EFF7A69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7399BB-92CD-40F2-988B-3A3E4C3A5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FA227-3341-4B3A-854A-71B64EF72CC0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0B4627-E7D1-4392-8F3B-2E1A8DA8E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2BE7489-E2AC-41AF-9481-903142B26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82CB8-B1AC-4349-91F9-E4BBB54F0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7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6788BA-617E-43ED-8A76-92E723EEF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4047A5-E21D-431D-A046-52703F37E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20CBB9-8C0C-4F03-A6F6-ECFC96C4F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FA227-3341-4B3A-854A-71B64EF72CC0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3E2758-3C06-46E8-AD6E-694EA20E5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4FD567-6711-46C0-BA1A-059899C5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82CB8-B1AC-4349-91F9-E4BBB54F0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51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A33D07-DB0C-4110-BC6D-6ADFDD7EE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BD75785-EE4A-476F-A6DE-F012A483E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68161B-1A6D-4CB0-AB47-9756CABF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FA227-3341-4B3A-854A-71B64EF72CC0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91AE31-DF33-48A4-8CA2-A987F64A5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332667-2EEF-4D79-ABE8-C9267540B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82CB8-B1AC-4349-91F9-E4BBB54F0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92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54746-CD81-4807-9865-A5D65622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B7253A-4DE5-49D1-A433-FF446A39E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9E478FE-4301-405D-A357-74BBA1182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885F50F-4B35-4987-93CC-7644B510A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FA227-3341-4B3A-854A-71B64EF72CC0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7D860CF-930A-463F-A5CC-5C79E6F2D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D22018C-ACE7-46DB-8F8E-939AB945D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82CB8-B1AC-4349-91F9-E4BBB54F0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53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050C45-10DB-4272-B49C-98217DA59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C1AAE6-BF57-4F70-A04D-E6DBEA80D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2FD9FF0-D1B2-4DCA-B739-04127E8E9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0101539-89F8-4F30-89A4-8717AE9988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9F92E32-ED16-481F-BC2A-F66E2FE590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24691CA-4195-438C-832A-580D68290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FA227-3341-4B3A-854A-71B64EF72CC0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B5D549F-5AD6-48A2-A4D3-AE155CB6C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2219F2A-1474-4652-BFAF-FD268C060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82CB8-B1AC-4349-91F9-E4BBB54F0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54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D85B8D-8F0A-4338-8079-ECE1D9A05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EB5D734-F08B-47F3-9060-12525561F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FA227-3341-4B3A-854A-71B64EF72CC0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CE9FD44-6030-4E00-AFDB-A6DE360B6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5DE72FD-7EB9-4201-BF9D-49528CF27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82CB8-B1AC-4349-91F9-E4BBB54F0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81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D4776C5-910F-42EF-AF72-3CF5D347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FA227-3341-4B3A-854A-71B64EF72CC0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73C9AC6-66C2-44F5-B5A2-B63568109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2F26F3-98CC-4802-A695-212BE3B1E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82CB8-B1AC-4349-91F9-E4BBB54F0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70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3E82A8-5FCA-433E-9E0C-D8226C390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B38651-8FBF-4233-897C-EDEB03AE2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BFEB66D-F3A9-48C4-8B42-BC9192B63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7EE241A-969A-4D07-8747-5BDAA9325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FA227-3341-4B3A-854A-71B64EF72CC0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463FE05-E514-4CAE-A75D-853C36195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4FDF6CB-2AAB-4B72-A8D3-23DA73F36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82CB8-B1AC-4349-91F9-E4BBB54F0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857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3C5C5-F345-4410-84CC-8E3B1F263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F56F456-6CAC-45F0-AB6A-3FB4C0E4B5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E9AE58E-2E42-4260-998B-5C50AF958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5DA0DA-0F5D-4FA5-9668-4A3612C51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FA227-3341-4B3A-854A-71B64EF72CC0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DC445D7-8917-4992-99A5-36C34042B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B196350-D9F0-460F-9EEA-1346DFCA3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82CB8-B1AC-4349-91F9-E4BBB54F0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82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5C35A2B-ED97-44AD-8148-2A2F65533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5FF0D4-1CB6-4A41-8649-B7F5FF88D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C0E1B4D-3A9D-47D1-8BAD-2EAE8C4D2A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FA227-3341-4B3A-854A-71B64EF72CC0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A46709-2008-471D-BAA8-5B90EDCF1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9CBC3F-2129-4CB4-A047-DD7FCE9D44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82CB8-B1AC-4349-91F9-E4BBB54F0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4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knews.cc/zh-tw/news/malvoz.html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gal-ana.de/basicmm/en/#se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F26F11-3BCE-4F79-BA22-9269E7A6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DIY</a:t>
            </a:r>
            <a:r>
              <a:rPr lang="zh-TW" altLang="en-US" dirty="0"/>
              <a:t> 天線 －沒有工具與軟體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906721-F8A1-43AC-AF71-50778A897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097" y="1791960"/>
            <a:ext cx="10515600" cy="4853471"/>
          </a:xfrm>
        </p:spPr>
        <p:txBody>
          <a:bodyPr>
            <a:normAutofit/>
          </a:bodyPr>
          <a:lstStyle/>
          <a:p>
            <a:r>
              <a:rPr lang="en-US" altLang="zh-TW" dirty="0"/>
              <a:t>2 BAND MIDLOAD</a:t>
            </a:r>
          </a:p>
          <a:p>
            <a:pPr lvl="1"/>
            <a:r>
              <a:rPr lang="en-US" altLang="zh-TW" dirty="0"/>
              <a:t>TRAP</a:t>
            </a:r>
            <a:r>
              <a:rPr lang="zh-TW" altLang="en-US" dirty="0"/>
              <a:t>照</a:t>
            </a:r>
            <a:r>
              <a:rPr lang="en-US" altLang="zh-TW" dirty="0"/>
              <a:t>OM</a:t>
            </a:r>
            <a:r>
              <a:rPr lang="zh-TW" altLang="en-US" dirty="0"/>
              <a:t>的銅線</a:t>
            </a:r>
            <a:r>
              <a:rPr lang="en-US" altLang="zh-TW" dirty="0"/>
              <a:t>COPY</a:t>
            </a:r>
          </a:p>
          <a:p>
            <a:pPr lvl="1"/>
            <a:r>
              <a:rPr lang="en-US" altLang="zh-TW" dirty="0"/>
              <a:t>6</a:t>
            </a:r>
            <a:r>
              <a:rPr lang="zh-TW" altLang="en-US" dirty="0"/>
              <a:t>米帶</a:t>
            </a:r>
            <a:r>
              <a:rPr lang="en-US" altLang="zh-TW" dirty="0"/>
              <a:t>20</a:t>
            </a:r>
            <a:r>
              <a:rPr lang="zh-TW" altLang="en-US" dirty="0"/>
              <a:t>米</a:t>
            </a:r>
            <a:r>
              <a:rPr lang="en-US" altLang="zh-TW" dirty="0"/>
              <a:t>, </a:t>
            </a:r>
            <a:r>
              <a:rPr lang="zh-TW" altLang="en-US" dirty="0"/>
              <a:t>只能用在</a:t>
            </a:r>
            <a:r>
              <a:rPr lang="en-US" altLang="zh-TW" dirty="0"/>
              <a:t>20</a:t>
            </a:r>
            <a:r>
              <a:rPr lang="zh-TW" altLang="en-US" dirty="0"/>
              <a:t>米</a:t>
            </a:r>
            <a:endParaRPr lang="en-US" altLang="zh-TW" dirty="0"/>
          </a:p>
          <a:p>
            <a:pPr lvl="1"/>
            <a:r>
              <a:rPr lang="en-US" altLang="zh-TW" dirty="0"/>
              <a:t>1:1 BALUN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426" y="2022079"/>
            <a:ext cx="5863850" cy="439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74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B24EA7-E72D-4201-8D94-AB17B906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介紹 </a:t>
            </a:r>
            <a:r>
              <a:rPr lang="en-US" altLang="zh-TW" dirty="0"/>
              <a:t>DIY</a:t>
            </a:r>
            <a:r>
              <a:rPr lang="zh-TW" altLang="en-US" dirty="0"/>
              <a:t>工具</a:t>
            </a:r>
            <a:r>
              <a:rPr lang="en-US" altLang="zh-TW" dirty="0"/>
              <a:t> </a:t>
            </a:r>
            <a:r>
              <a:rPr lang="zh-TW" altLang="en-US" dirty="0"/>
              <a:t>－</a:t>
            </a:r>
            <a:r>
              <a:rPr lang="en-US" altLang="zh-TW" dirty="0"/>
              <a:t> AA 230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4EE7C5-7801-436F-B622-EF0676412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Z = R + </a:t>
            </a:r>
            <a:r>
              <a:rPr lang="en-US" dirty="0" err="1"/>
              <a:t>jx</a:t>
            </a:r>
            <a:endParaRPr lang="en-US" dirty="0"/>
          </a:p>
          <a:p>
            <a:pPr lvl="1"/>
            <a:r>
              <a:rPr lang="en-US" dirty="0"/>
              <a:t>R </a:t>
            </a:r>
            <a:r>
              <a:rPr lang="zh-TW" altLang="en-US" dirty="0"/>
              <a:t>實部</a:t>
            </a:r>
            <a:endParaRPr lang="en-US" altLang="zh-TW" dirty="0"/>
          </a:p>
          <a:p>
            <a:pPr lvl="1"/>
            <a:r>
              <a:rPr lang="en-US" dirty="0" err="1"/>
              <a:t>Jx</a:t>
            </a:r>
            <a:r>
              <a:rPr lang="en-US" dirty="0"/>
              <a:t> </a:t>
            </a:r>
            <a:r>
              <a:rPr lang="zh-TW" altLang="en-US" dirty="0"/>
              <a:t>虛部</a:t>
            </a:r>
            <a:endParaRPr lang="en-US" altLang="zh-TW" dirty="0"/>
          </a:p>
          <a:p>
            <a:r>
              <a:rPr lang="en-US" altLang="zh-TW" dirty="0"/>
              <a:t>Jx = 0 -&gt;</a:t>
            </a:r>
            <a:r>
              <a:rPr lang="zh-TW" altLang="en-US" dirty="0"/>
              <a:t>代表天線在這個頻率斜振</a:t>
            </a:r>
            <a:endParaRPr lang="en-US" altLang="zh-TW" dirty="0"/>
          </a:p>
          <a:p>
            <a:r>
              <a:rPr lang="en-US" altLang="zh-TW" dirty="0"/>
              <a:t>Z-&gt;</a:t>
            </a:r>
            <a:r>
              <a:rPr lang="zh-TW" altLang="en-US" dirty="0"/>
              <a:t>要將它轉換為</a:t>
            </a:r>
            <a:r>
              <a:rPr lang="en-US" altLang="zh-TW" dirty="0"/>
              <a:t>50Ohm, </a:t>
            </a:r>
            <a:r>
              <a:rPr lang="zh-TW" altLang="en-US" dirty="0"/>
              <a:t>並且將軛電流消除</a:t>
            </a:r>
            <a:endParaRPr lang="en-US" altLang="zh-TW" dirty="0"/>
          </a:p>
          <a:p>
            <a:r>
              <a:rPr lang="zh-TW" altLang="en-US" dirty="0"/>
              <a:t>圖中</a:t>
            </a:r>
            <a:endParaRPr lang="en-US" altLang="zh-TW" dirty="0"/>
          </a:p>
          <a:p>
            <a:pPr lvl="1"/>
            <a:r>
              <a:rPr lang="en-US" altLang="zh-TW" dirty="0"/>
              <a:t>Jx = 0.22</a:t>
            </a:r>
          </a:p>
          <a:p>
            <a:pPr lvl="1"/>
            <a:r>
              <a:rPr lang="en-US" altLang="zh-TW" dirty="0"/>
              <a:t>Z</a:t>
            </a:r>
            <a:r>
              <a:rPr lang="zh-TW" altLang="en-US" dirty="0"/>
              <a:t>約為</a:t>
            </a:r>
            <a:r>
              <a:rPr lang="en-US" altLang="zh-TW" dirty="0"/>
              <a:t>51.6</a:t>
            </a:r>
          </a:p>
          <a:p>
            <a:pPr lvl="1"/>
            <a:r>
              <a:rPr lang="en-US" altLang="zh-TW" dirty="0"/>
              <a:t>SWR 1.03</a:t>
            </a:r>
          </a:p>
          <a:p>
            <a:r>
              <a:rPr lang="zh-TW" altLang="en-US" dirty="0"/>
              <a:t>極端例子</a:t>
            </a:r>
            <a:r>
              <a:rPr lang="en-US" altLang="zh-TW" dirty="0"/>
              <a:t>—50Ohm</a:t>
            </a:r>
            <a:r>
              <a:rPr lang="zh-TW" altLang="en-US" dirty="0"/>
              <a:t>終端</a:t>
            </a:r>
            <a:endParaRPr lang="en-US" altLang="zh-TW" dirty="0"/>
          </a:p>
          <a:p>
            <a:pPr lvl="1"/>
            <a:r>
              <a:rPr lang="en-US" altLang="zh-TW" dirty="0"/>
              <a:t>SWR = 1</a:t>
            </a:r>
          </a:p>
          <a:p>
            <a:pPr lvl="1"/>
            <a:r>
              <a:rPr lang="zh-TW" altLang="en-US" dirty="0"/>
              <a:t>為什麼發射很爛</a:t>
            </a:r>
            <a:r>
              <a:rPr lang="en-US" altLang="zh-TW" dirty="0"/>
              <a:t>, </a:t>
            </a:r>
            <a:r>
              <a:rPr lang="zh-TW" altLang="en-US" dirty="0"/>
              <a:t>因為</a:t>
            </a:r>
            <a:r>
              <a:rPr lang="en-US" altLang="zh-TW" dirty="0"/>
              <a:t>Jx</a:t>
            </a:r>
            <a:r>
              <a:rPr lang="zh-TW" altLang="en-US" dirty="0"/>
              <a:t>不為接近</a:t>
            </a:r>
            <a:r>
              <a:rPr lang="en-US" altLang="zh-TW" dirty="0"/>
              <a:t>0</a:t>
            </a:r>
            <a:r>
              <a:rPr lang="zh-TW" altLang="en-US" dirty="0"/>
              <a:t>的值</a:t>
            </a:r>
            <a:endParaRPr lang="en-US" altLang="zh-TW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547" y="3117165"/>
            <a:ext cx="2646948" cy="35292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96755" y="1296407"/>
            <a:ext cx="3688537" cy="276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86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B24EA7-E72D-4201-8D94-AB17B906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介紹 </a:t>
            </a:r>
            <a:r>
              <a:rPr lang="en-US" altLang="zh-TW" dirty="0"/>
              <a:t>DIY</a:t>
            </a:r>
            <a:r>
              <a:rPr lang="zh-TW" altLang="en-US" dirty="0"/>
              <a:t>工具</a:t>
            </a:r>
            <a:r>
              <a:rPr lang="en-US" altLang="zh-TW" dirty="0"/>
              <a:t> </a:t>
            </a:r>
            <a:r>
              <a:rPr lang="zh-TW" altLang="en-US" dirty="0"/>
              <a:t>－</a:t>
            </a:r>
            <a:r>
              <a:rPr lang="en-US" altLang="zh-TW" dirty="0"/>
              <a:t> AA 230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4EE7C5-7801-436F-B622-EF0676412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0634"/>
            <a:ext cx="10515600" cy="4351338"/>
          </a:xfrm>
        </p:spPr>
        <p:txBody>
          <a:bodyPr>
            <a:normAutofit fontScale="55000" lnSpcReduction="20000"/>
          </a:bodyPr>
          <a:lstStyle/>
          <a:p>
            <a:r>
              <a:rPr lang="en-US" altLang="zh-TW" dirty="0"/>
              <a:t>L</a:t>
            </a:r>
            <a:r>
              <a:rPr lang="zh-TW" altLang="en-US" dirty="0">
                <a:solidFill>
                  <a:srgbClr val="FF0000"/>
                </a:solidFill>
              </a:rPr>
              <a:t>串</a:t>
            </a:r>
            <a:r>
              <a:rPr lang="zh-TW" altLang="en-US" dirty="0"/>
              <a:t>／並的走法</a:t>
            </a:r>
            <a:endParaRPr lang="en-US" altLang="zh-TW" dirty="0"/>
          </a:p>
          <a:p>
            <a:pPr lvl="1"/>
            <a:r>
              <a:rPr lang="en-US" altLang="zh-TW" dirty="0"/>
              <a:t>L</a:t>
            </a:r>
            <a:r>
              <a:rPr lang="zh-TW" altLang="en-US" dirty="0">
                <a:solidFill>
                  <a:srgbClr val="FF0000"/>
                </a:solidFill>
              </a:rPr>
              <a:t>串 </a:t>
            </a:r>
            <a:r>
              <a:rPr lang="en-US" altLang="zh-TW" dirty="0">
                <a:solidFill>
                  <a:srgbClr val="FF0000"/>
                </a:solidFill>
              </a:rPr>
              <a:t>-&gt; </a:t>
            </a:r>
            <a:r>
              <a:rPr lang="zh-TW" altLang="en-US" dirty="0">
                <a:solidFill>
                  <a:srgbClr val="FF0000"/>
                </a:solidFill>
              </a:rPr>
              <a:t>天線變長也可以</a:t>
            </a:r>
            <a:endParaRPr lang="en-US" altLang="zh-TW" dirty="0"/>
          </a:p>
          <a:p>
            <a:r>
              <a:rPr lang="en-US" altLang="zh-TW" dirty="0"/>
              <a:t>C</a:t>
            </a:r>
            <a:r>
              <a:rPr lang="zh-TW" altLang="en-US" dirty="0"/>
              <a:t>串／</a:t>
            </a:r>
            <a:r>
              <a:rPr lang="zh-TW" altLang="en-US" dirty="0">
                <a:solidFill>
                  <a:srgbClr val="FF0000"/>
                </a:solidFill>
              </a:rPr>
              <a:t>並</a:t>
            </a:r>
            <a:r>
              <a:rPr lang="zh-TW" altLang="en-US" dirty="0"/>
              <a:t>的走法</a:t>
            </a:r>
            <a:endParaRPr lang="en-US" altLang="zh-TW" dirty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C</a:t>
            </a:r>
            <a:r>
              <a:rPr lang="zh-TW" altLang="en-US" dirty="0">
                <a:solidFill>
                  <a:srgbClr val="FF0000"/>
                </a:solidFill>
              </a:rPr>
              <a:t>串 </a:t>
            </a:r>
            <a:r>
              <a:rPr lang="en-US" altLang="zh-TW" dirty="0">
                <a:solidFill>
                  <a:srgbClr val="FF0000"/>
                </a:solidFill>
              </a:rPr>
              <a:t>-&gt; </a:t>
            </a:r>
            <a:r>
              <a:rPr lang="zh-TW" altLang="en-US" dirty="0">
                <a:solidFill>
                  <a:srgbClr val="FF0000"/>
                </a:solidFill>
              </a:rPr>
              <a:t>天線變短也可以</a:t>
            </a:r>
            <a:endParaRPr lang="en-US" altLang="zh-TW" dirty="0"/>
          </a:p>
          <a:p>
            <a:r>
              <a:rPr lang="zh-TW" altLang="en-US" dirty="0"/>
              <a:t>可將天線模擬為一個</a:t>
            </a:r>
            <a:r>
              <a:rPr lang="en-US" altLang="zh-TW" i="1" dirty="0"/>
              <a:t>LC</a:t>
            </a:r>
            <a:r>
              <a:rPr lang="zh-TW" altLang="en-US" dirty="0"/>
              <a:t>諧振器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開路的</a:t>
            </a:r>
            <a:r>
              <a:rPr lang="en-US" altLang="zh-TW" dirty="0"/>
              <a:t>stub</a:t>
            </a:r>
            <a:r>
              <a:rPr lang="zh-TW" altLang="en-US" dirty="0"/>
              <a:t>在</a:t>
            </a:r>
            <a:r>
              <a:rPr lang="en-US" altLang="zh-TW" dirty="0"/>
              <a:t>1/4</a:t>
            </a:r>
            <a:r>
              <a:rPr lang="zh-TW" altLang="en-US" dirty="0"/>
              <a:t>波長內都是電容性，超過</a:t>
            </a:r>
            <a:r>
              <a:rPr lang="en-US" altLang="zh-TW" dirty="0"/>
              <a:t>1/4</a:t>
            </a:r>
            <a:r>
              <a:rPr lang="zh-TW" altLang="en-US" dirty="0"/>
              <a:t>到</a:t>
            </a:r>
            <a:r>
              <a:rPr lang="en-US" altLang="zh-TW" dirty="0"/>
              <a:t>1/2</a:t>
            </a:r>
            <a:r>
              <a:rPr lang="zh-TW" altLang="en-US" dirty="0"/>
              <a:t>波長是電感性</a:t>
            </a:r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當</a:t>
            </a:r>
            <a:r>
              <a:rPr lang="en-US" altLang="zh-TW" dirty="0"/>
              <a:t>L(</a:t>
            </a:r>
            <a:r>
              <a:rPr lang="zh-TW" altLang="en-US" dirty="0"/>
              <a:t>電感串</a:t>
            </a:r>
            <a:r>
              <a:rPr lang="en-US" altLang="zh-TW" dirty="0"/>
              <a:t>)</a:t>
            </a:r>
            <a:r>
              <a:rPr lang="zh-TW" altLang="en-US" dirty="0"/>
              <a:t>或</a:t>
            </a:r>
            <a:r>
              <a:rPr lang="en-US" altLang="zh-TW" dirty="0"/>
              <a:t>C(</a:t>
            </a:r>
            <a:r>
              <a:rPr lang="zh-TW" altLang="en-US" dirty="0"/>
              <a:t>電容並</a:t>
            </a:r>
            <a:r>
              <a:rPr lang="en-US" altLang="zh-TW" dirty="0"/>
              <a:t>)</a:t>
            </a:r>
            <a:r>
              <a:rPr lang="zh-TW" altLang="en-US" dirty="0"/>
              <a:t>增加時，該</a:t>
            </a:r>
            <a:r>
              <a:rPr lang="en-US" altLang="zh-TW" i="1" dirty="0"/>
              <a:t>LC</a:t>
            </a:r>
            <a:r>
              <a:rPr lang="zh-TW" altLang="en-US" dirty="0"/>
              <a:t>諧振器的諧振頻率會下降</a:t>
            </a:r>
            <a:r>
              <a:rPr lang="en-US" altLang="zh-TW" dirty="0"/>
              <a:t>(</a:t>
            </a:r>
            <a:r>
              <a:rPr lang="zh-TW" altLang="en-US" dirty="0"/>
              <a:t>電線太長的意思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簡單的做法</a:t>
            </a:r>
            <a:endParaRPr lang="en-US" altLang="zh-TW" dirty="0"/>
          </a:p>
          <a:p>
            <a:pPr lvl="1"/>
            <a:r>
              <a:rPr lang="zh-TW" altLang="en-US" dirty="0"/>
              <a:t>頻率太高</a:t>
            </a:r>
            <a:r>
              <a:rPr lang="en-US" altLang="zh-TW" dirty="0"/>
              <a:t>-&gt;</a:t>
            </a:r>
            <a:r>
              <a:rPr lang="zh-TW" altLang="en-US" dirty="0"/>
              <a:t>天線短容性</a:t>
            </a:r>
            <a:r>
              <a:rPr lang="en-US" altLang="zh-TW" dirty="0"/>
              <a:t>-&gt;</a:t>
            </a:r>
            <a:r>
              <a:rPr lang="zh-TW" altLang="en-US" dirty="0"/>
              <a:t>串</a:t>
            </a:r>
            <a:r>
              <a:rPr lang="en-US" altLang="zh-TW" dirty="0"/>
              <a:t>L(</a:t>
            </a:r>
            <a:r>
              <a:rPr lang="zh-TW" altLang="en-US" dirty="0"/>
              <a:t>加感</a:t>
            </a:r>
            <a:r>
              <a:rPr lang="en-US" altLang="zh-TW" dirty="0"/>
              <a:t>)</a:t>
            </a:r>
            <a:r>
              <a:rPr lang="zh-TW" altLang="en-US" dirty="0"/>
              <a:t>或加長天線</a:t>
            </a:r>
            <a:endParaRPr lang="en-US" altLang="zh-TW" dirty="0"/>
          </a:p>
          <a:p>
            <a:pPr lvl="1"/>
            <a:r>
              <a:rPr lang="zh-TW" altLang="en-US" dirty="0"/>
              <a:t>頻率太低</a:t>
            </a:r>
            <a:r>
              <a:rPr lang="en-US" altLang="zh-TW" dirty="0"/>
              <a:t>-&gt;</a:t>
            </a:r>
            <a:r>
              <a:rPr lang="zh-TW" altLang="en-US" dirty="0"/>
              <a:t>天線太長感性</a:t>
            </a:r>
            <a:r>
              <a:rPr lang="en-US" altLang="zh-TW" dirty="0"/>
              <a:t>-&gt;</a:t>
            </a:r>
            <a:r>
              <a:rPr lang="zh-TW" altLang="en-US" dirty="0"/>
              <a:t>串</a:t>
            </a:r>
            <a:r>
              <a:rPr lang="en-US" altLang="zh-TW" dirty="0"/>
              <a:t>C(</a:t>
            </a:r>
            <a:r>
              <a:rPr lang="zh-TW" altLang="en-US" dirty="0"/>
              <a:t>加容</a:t>
            </a:r>
            <a:r>
              <a:rPr lang="en-US" altLang="zh-TW" dirty="0"/>
              <a:t>)</a:t>
            </a:r>
            <a:r>
              <a:rPr lang="zh-TW" altLang="en-US" dirty="0"/>
              <a:t>或減短天線</a:t>
            </a:r>
            <a:endParaRPr lang="en-US" altLang="zh-TW" dirty="0"/>
          </a:p>
          <a:p>
            <a:pPr marL="0" indent="0">
              <a:buNone/>
            </a:pPr>
            <a:br>
              <a:rPr lang="zh-TW" altLang="en-US" dirty="0"/>
            </a:br>
            <a:br>
              <a:rPr lang="zh-TW" altLang="en-US" dirty="0"/>
            </a:br>
            <a:endParaRPr lang="en-US" altLang="zh-TW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90" y="486395"/>
            <a:ext cx="5747210" cy="40899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6127234"/>
            <a:ext cx="4293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3"/>
              </a:rPr>
              <a:t>https://kknews.cc/zh-tw/news/malvoz.html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877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B24EA7-E72D-4201-8D94-AB17B906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介紹 </a:t>
            </a:r>
            <a:r>
              <a:rPr lang="en-US" altLang="zh-TW" dirty="0"/>
              <a:t>DIY</a:t>
            </a:r>
            <a:r>
              <a:rPr lang="zh-TW" altLang="en-US" dirty="0"/>
              <a:t>工具</a:t>
            </a:r>
            <a:r>
              <a:rPr lang="en-US" altLang="zh-TW" dirty="0"/>
              <a:t> </a:t>
            </a:r>
            <a:r>
              <a:rPr lang="zh-TW" altLang="en-US" dirty="0"/>
              <a:t>－</a:t>
            </a:r>
            <a:r>
              <a:rPr lang="en-US" altLang="zh-TW" dirty="0"/>
              <a:t> AA 230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4EE7C5-7801-436F-B622-EF0676412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DP1 -&gt;DP2 </a:t>
            </a:r>
            <a:r>
              <a:rPr lang="en-US" dirty="0"/>
              <a:t>CABLE</a:t>
            </a:r>
            <a:r>
              <a:rPr lang="zh-TW" altLang="en-US" dirty="0"/>
              <a:t>長短的走法</a:t>
            </a:r>
            <a:endParaRPr lang="en-US" altLang="zh-TW" dirty="0"/>
          </a:p>
          <a:p>
            <a:r>
              <a:rPr lang="en-US" altLang="zh-TW" dirty="0"/>
              <a:t>DP2 -&gt; DP3 </a:t>
            </a:r>
            <a:r>
              <a:rPr lang="zh-TW" altLang="en-US" dirty="0"/>
              <a:t>天線長度增長</a:t>
            </a:r>
            <a:r>
              <a:rPr lang="en-US" altLang="zh-TW" dirty="0"/>
              <a:t>-&gt;L</a:t>
            </a:r>
            <a:r>
              <a:rPr lang="zh-TW" altLang="en-US" dirty="0"/>
              <a:t>串</a:t>
            </a:r>
            <a:endParaRPr lang="en-US" altLang="zh-TW" dirty="0"/>
          </a:p>
          <a:p>
            <a:r>
              <a:rPr lang="zh-TW" altLang="en-US" dirty="0"/>
              <a:t>天線長度滅少</a:t>
            </a:r>
            <a:r>
              <a:rPr lang="en-US" altLang="zh-TW" dirty="0"/>
              <a:t>-&gt;C</a:t>
            </a:r>
            <a:r>
              <a:rPr lang="zh-TW" altLang="en-US" dirty="0"/>
              <a:t>串</a:t>
            </a:r>
            <a:endParaRPr lang="en-US" altLang="zh-TW" dirty="0"/>
          </a:p>
          <a:p>
            <a:r>
              <a:rPr lang="zh-TW" altLang="en-US" b="1" dirty="0">
                <a:solidFill>
                  <a:srgbClr val="FF0000"/>
                </a:solidFill>
              </a:rPr>
              <a:t>用</a:t>
            </a:r>
            <a:r>
              <a:rPr lang="en-US" altLang="zh-TW" b="1" dirty="0">
                <a:solidFill>
                  <a:srgbClr val="FF0000"/>
                </a:solidFill>
              </a:rPr>
              <a:t>MMANA</a:t>
            </a:r>
            <a:r>
              <a:rPr lang="zh-TW" altLang="en-US" b="1" dirty="0">
                <a:solidFill>
                  <a:srgbClr val="FF0000"/>
                </a:solidFill>
              </a:rPr>
              <a:t>算的設定不會差太遠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zh-TW" altLang="en-US" dirty="0"/>
              <a:t>可以先不考慮</a:t>
            </a:r>
            <a:r>
              <a:rPr lang="en-US" altLang="zh-TW" dirty="0"/>
              <a:t>CABLE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68" y="1690688"/>
            <a:ext cx="5101390" cy="5052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05575" y="4482321"/>
            <a:ext cx="2583528" cy="193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41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F26F11-3BCE-4F79-BA22-9269E7A6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下載安裝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906721-F8A1-43AC-AF71-50778A897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http://gal-ana.de/basicmm/en/#set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347" y="2366903"/>
            <a:ext cx="6998870" cy="43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39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B24EA7-E72D-4201-8D94-AB17B906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MMANA</a:t>
            </a:r>
            <a:r>
              <a:rPr lang="zh-TW" altLang="en-US" dirty="0"/>
              <a:t>基本操作</a:t>
            </a:r>
            <a:r>
              <a:rPr lang="en-US" altLang="zh-TW" dirty="0"/>
              <a:t>—</a:t>
            </a:r>
            <a:r>
              <a:rPr lang="zh-TW" altLang="en-US" dirty="0"/>
              <a:t>天線編緝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10" y="1397370"/>
            <a:ext cx="10571748" cy="5294057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94610" y="2988128"/>
            <a:ext cx="10571748" cy="424543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Rounded Rectangle 4"/>
          <p:cNvSpPr/>
          <p:nvPr/>
        </p:nvSpPr>
        <p:spPr>
          <a:xfrm>
            <a:off x="838200" y="1936636"/>
            <a:ext cx="1155319" cy="402772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94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B24EA7-E72D-4201-8D94-AB17B906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MMANA</a:t>
            </a:r>
            <a:r>
              <a:rPr lang="zh-TW" altLang="en-US" dirty="0"/>
              <a:t>基本操作</a:t>
            </a:r>
            <a:r>
              <a:rPr lang="en-US" altLang="zh-TW" dirty="0"/>
              <a:t>—</a:t>
            </a:r>
            <a:r>
              <a:rPr lang="zh-TW" altLang="en-US" dirty="0"/>
              <a:t>天線編緝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491047" y="1867819"/>
            <a:ext cx="6188529" cy="4122284"/>
            <a:chOff x="3837214" y="2392816"/>
            <a:chExt cx="4816929" cy="3142569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5437414" y="4555671"/>
              <a:ext cx="3216729" cy="979714"/>
            </a:xfrm>
            <a:prstGeom prst="straightConnector1">
              <a:avLst/>
            </a:prstGeom>
            <a:ln w="730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 flipV="1">
              <a:off x="3837214" y="3428999"/>
              <a:ext cx="1583872" cy="2090058"/>
            </a:xfrm>
            <a:prstGeom prst="straightConnector1">
              <a:avLst/>
            </a:prstGeom>
            <a:ln w="730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5437414" y="2392816"/>
              <a:ext cx="0" cy="3142569"/>
            </a:xfrm>
            <a:prstGeom prst="straightConnector1">
              <a:avLst/>
            </a:prstGeom>
            <a:ln w="730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8784771" y="452029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</a:t>
            </a:r>
            <a:endParaRPr lang="zh-TW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08814" y="244928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Z</a:t>
            </a:r>
            <a:endParaRPr lang="zh-TW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445328" y="355962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6285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B24EA7-E72D-4201-8D94-AB17B906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MMANA</a:t>
            </a:r>
            <a:r>
              <a:rPr lang="zh-TW" altLang="en-US" dirty="0"/>
              <a:t>基本操作</a:t>
            </a:r>
            <a:r>
              <a:rPr lang="en-US" altLang="zh-TW" dirty="0"/>
              <a:t>—</a:t>
            </a:r>
            <a:r>
              <a:rPr lang="zh-TW" altLang="en-US" dirty="0"/>
              <a:t>天線編緝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919287"/>
            <a:ext cx="10515600" cy="444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90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B24EA7-E72D-4201-8D94-AB17B906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MMANA</a:t>
            </a:r>
            <a:r>
              <a:rPr lang="zh-TW" altLang="en-US" dirty="0"/>
              <a:t>基本操作</a:t>
            </a:r>
            <a:r>
              <a:rPr lang="en-US" altLang="zh-TW" dirty="0"/>
              <a:t>—</a:t>
            </a:r>
            <a:r>
              <a:rPr lang="zh-TW" altLang="en-US" dirty="0"/>
              <a:t>天線編緝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37" y="2578100"/>
            <a:ext cx="11490325" cy="2078566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014306" y="3617383"/>
            <a:ext cx="1451427" cy="395817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ounded Rectangle 8"/>
          <p:cNvSpPr/>
          <p:nvPr/>
        </p:nvSpPr>
        <p:spPr>
          <a:xfrm>
            <a:off x="3865640" y="3170767"/>
            <a:ext cx="1451427" cy="395817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5871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254" y="2319203"/>
            <a:ext cx="9189508" cy="169708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B24EA7-E72D-4201-8D94-AB17B906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MMANA</a:t>
            </a:r>
            <a:r>
              <a:rPr lang="zh-TW" altLang="en-US" dirty="0"/>
              <a:t>基本操作</a:t>
            </a:r>
            <a:r>
              <a:rPr lang="en-US" altLang="zh-TW" dirty="0"/>
              <a:t>—</a:t>
            </a:r>
            <a:r>
              <a:rPr lang="zh-TW" altLang="en-US" dirty="0"/>
              <a:t>饋電點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448254" y="2319203"/>
            <a:ext cx="9189508" cy="1697080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32857" y="4588329"/>
            <a:ext cx="8686800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W1E -&gt; </a:t>
            </a:r>
            <a:r>
              <a:rPr lang="zh-TW" altLang="en-US" dirty="0"/>
              <a:t>第一單元線尾端</a:t>
            </a:r>
            <a:endParaRPr lang="en-US" altLang="zh-TW" dirty="0"/>
          </a:p>
          <a:p>
            <a:r>
              <a:rPr lang="en-US" altLang="zh-TW" dirty="0"/>
              <a:t>W2B -&gt; </a:t>
            </a:r>
            <a:r>
              <a:rPr lang="zh-TW" altLang="en-US" dirty="0"/>
              <a:t>第二單元的開始</a:t>
            </a:r>
            <a:endParaRPr lang="en-US" altLang="zh-TW" dirty="0"/>
          </a:p>
          <a:p>
            <a:r>
              <a:rPr lang="en-US" altLang="zh-TW" dirty="0"/>
              <a:t>W3C -&gt; </a:t>
            </a:r>
            <a:r>
              <a:rPr lang="zh-TW" altLang="en-US" dirty="0"/>
              <a:t>第三單元的中心</a:t>
            </a:r>
          </a:p>
        </p:txBody>
      </p:sp>
    </p:spTree>
    <p:extLst>
      <p:ext uri="{BB962C8B-B14F-4D97-AF65-F5344CB8AC3E}">
        <p14:creationId xmlns:p14="http://schemas.microsoft.com/office/powerpoint/2010/main" val="529874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1485898"/>
            <a:ext cx="10229850" cy="530678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B24EA7-E72D-4201-8D94-AB17B906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MMANA</a:t>
            </a:r>
            <a:r>
              <a:rPr lang="zh-TW" altLang="en-US" dirty="0"/>
              <a:t>基本操作</a:t>
            </a:r>
            <a:r>
              <a:rPr lang="en-US" altLang="zh-TW" dirty="0"/>
              <a:t>—</a:t>
            </a:r>
            <a:r>
              <a:rPr lang="zh-TW" altLang="en-US" dirty="0"/>
              <a:t>空間位置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93372" y="2165235"/>
            <a:ext cx="1155319" cy="402772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ounded Rectangle 8"/>
          <p:cNvSpPr/>
          <p:nvPr/>
        </p:nvSpPr>
        <p:spPr>
          <a:xfrm>
            <a:off x="5807529" y="5077164"/>
            <a:ext cx="544285" cy="376579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0741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F26F11-3BCE-4F79-BA22-9269E7A6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DIY</a:t>
            </a:r>
            <a:r>
              <a:rPr lang="zh-TW" altLang="en-US" dirty="0"/>
              <a:t> 天線 －沒有工具與軟體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906721-F8A1-43AC-AF71-50778A897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79" y="1435434"/>
            <a:ext cx="10515600" cy="4853471"/>
          </a:xfrm>
        </p:spPr>
        <p:txBody>
          <a:bodyPr>
            <a:normAutofit/>
          </a:bodyPr>
          <a:lstStyle/>
          <a:p>
            <a:r>
              <a:rPr lang="en-US" altLang="zh-TW" dirty="0"/>
              <a:t>4 BAND </a:t>
            </a:r>
            <a:r>
              <a:rPr lang="zh-TW" altLang="en-US" dirty="0"/>
              <a:t>－＞失敗</a:t>
            </a:r>
            <a:endParaRPr lang="en-US" altLang="zh-TW" dirty="0"/>
          </a:p>
          <a:p>
            <a:pPr lvl="1"/>
            <a:r>
              <a:rPr lang="zh-TW" altLang="en-US" dirty="0"/>
              <a:t>想照</a:t>
            </a:r>
            <a:r>
              <a:rPr lang="en-US" altLang="zh-TW" dirty="0"/>
              <a:t>OM</a:t>
            </a:r>
            <a:r>
              <a:rPr lang="zh-TW" altLang="en-US" dirty="0"/>
              <a:t>的線路做，但</a:t>
            </a:r>
            <a:r>
              <a:rPr lang="en-US" altLang="zh-TW" dirty="0"/>
              <a:t>TRAP</a:t>
            </a:r>
            <a:r>
              <a:rPr lang="zh-TW" altLang="en-US" dirty="0"/>
              <a:t>完全無法</a:t>
            </a:r>
            <a:r>
              <a:rPr lang="en-US" altLang="zh-TW" dirty="0"/>
              <a:t>COPY</a:t>
            </a:r>
            <a:r>
              <a:rPr lang="zh-TW" altLang="en-US" dirty="0"/>
              <a:t>最後失敗</a:t>
            </a:r>
            <a:endParaRPr lang="en-US" altLang="zh-TW" dirty="0"/>
          </a:p>
          <a:p>
            <a:pPr lvl="1"/>
            <a:r>
              <a:rPr lang="en-US" altLang="zh-TW" dirty="0"/>
              <a:t>10</a:t>
            </a:r>
            <a:r>
              <a:rPr lang="zh-TW" altLang="en-US" dirty="0"/>
              <a:t>米／</a:t>
            </a:r>
            <a:r>
              <a:rPr lang="en-US" altLang="zh-TW" dirty="0"/>
              <a:t>15</a:t>
            </a:r>
            <a:r>
              <a:rPr lang="zh-TW" altLang="en-US" dirty="0"/>
              <a:t>米／</a:t>
            </a:r>
            <a:r>
              <a:rPr lang="en-US" altLang="zh-TW" dirty="0"/>
              <a:t>20</a:t>
            </a:r>
            <a:r>
              <a:rPr lang="zh-TW" altLang="en-US" dirty="0"/>
              <a:t>米</a:t>
            </a:r>
            <a:endParaRPr lang="en-US" altLang="zh-TW" dirty="0"/>
          </a:p>
          <a:p>
            <a:pPr lvl="1"/>
            <a:r>
              <a:rPr lang="en-US" altLang="zh-TW" dirty="0"/>
              <a:t>1:1 BALUN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716" y="2560595"/>
            <a:ext cx="5537542" cy="416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48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4" y="1404257"/>
            <a:ext cx="10372725" cy="515982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B24EA7-E72D-4201-8D94-AB17B906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MMANA</a:t>
            </a:r>
            <a:r>
              <a:rPr lang="zh-TW" altLang="en-US" dirty="0"/>
              <a:t>基本操作</a:t>
            </a:r>
            <a:r>
              <a:rPr lang="en-US" altLang="zh-TW" dirty="0"/>
              <a:t>—</a:t>
            </a:r>
            <a:r>
              <a:rPr lang="zh-TW" altLang="en-US" dirty="0"/>
              <a:t>簡單計算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030186" y="1985621"/>
            <a:ext cx="1155319" cy="402772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Rounded Rectangle 5"/>
          <p:cNvSpPr/>
          <p:nvPr/>
        </p:nvSpPr>
        <p:spPr>
          <a:xfrm>
            <a:off x="2030185" y="2528434"/>
            <a:ext cx="1660072" cy="402772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ounded Rectangle 7"/>
          <p:cNvSpPr/>
          <p:nvPr/>
        </p:nvSpPr>
        <p:spPr>
          <a:xfrm>
            <a:off x="1525433" y="6231335"/>
            <a:ext cx="891196" cy="402772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ounded Rectangle 8"/>
          <p:cNvSpPr/>
          <p:nvPr/>
        </p:nvSpPr>
        <p:spPr>
          <a:xfrm>
            <a:off x="2355469" y="4143488"/>
            <a:ext cx="1660072" cy="402772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ounded Rectangle 9"/>
          <p:cNvSpPr/>
          <p:nvPr/>
        </p:nvSpPr>
        <p:spPr>
          <a:xfrm>
            <a:off x="981073" y="2940160"/>
            <a:ext cx="1660072" cy="402772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382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B24EA7-E72D-4201-8D94-AB17B906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MMANA</a:t>
            </a:r>
            <a:r>
              <a:rPr lang="zh-TW" altLang="en-US" dirty="0"/>
              <a:t>基本操作</a:t>
            </a:r>
            <a:r>
              <a:rPr lang="en-US" altLang="zh-TW" dirty="0"/>
              <a:t>—</a:t>
            </a:r>
            <a:r>
              <a:rPr lang="zh-TW" altLang="en-US" dirty="0"/>
              <a:t>最佳化計算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" y="1420586"/>
            <a:ext cx="10067925" cy="543741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830285" y="6455228"/>
            <a:ext cx="1660072" cy="402772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5685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28" y="1512775"/>
            <a:ext cx="5386369" cy="384299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B24EA7-E72D-4201-8D94-AB17B906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MMANA</a:t>
            </a:r>
            <a:r>
              <a:rPr lang="zh-TW" altLang="en-US" dirty="0"/>
              <a:t>基本操作</a:t>
            </a:r>
            <a:r>
              <a:rPr lang="en-US" altLang="zh-TW" dirty="0"/>
              <a:t>—</a:t>
            </a:r>
            <a:r>
              <a:rPr lang="zh-TW" altLang="en-US" dirty="0"/>
              <a:t>最佳化計算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576" y="2607129"/>
            <a:ext cx="5941153" cy="413403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126672" y="5091791"/>
            <a:ext cx="1224642" cy="364671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7310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1" y="2247561"/>
            <a:ext cx="5655127" cy="358174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B24EA7-E72D-4201-8D94-AB17B906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MMANA</a:t>
            </a:r>
            <a:r>
              <a:rPr lang="zh-TW" altLang="en-US" dirty="0"/>
              <a:t>基本操作</a:t>
            </a:r>
            <a:r>
              <a:rPr lang="en-US" altLang="zh-TW" dirty="0"/>
              <a:t>—</a:t>
            </a:r>
            <a:r>
              <a:rPr lang="zh-TW" altLang="en-US" dirty="0"/>
              <a:t>最佳化計算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357258" y="2675163"/>
            <a:ext cx="5698670" cy="949780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38200" y="1406941"/>
            <a:ext cx="929095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Jx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最小虛部</a:t>
            </a:r>
            <a:r>
              <a:rPr lang="en-US" altLang="zh-TW" sz="2400" dirty="0"/>
              <a:t>	-&gt;</a:t>
            </a:r>
            <a:r>
              <a:rPr lang="zh-TW" altLang="en-US" sz="2400" dirty="0"/>
              <a:t>斜振</a:t>
            </a:r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F/B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最大前後比</a:t>
            </a:r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SWR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最小駐波值</a:t>
            </a:r>
            <a:r>
              <a:rPr lang="en-US" altLang="zh-TW" sz="2400" dirty="0"/>
              <a:t>	-&gt; Z</a:t>
            </a:r>
            <a:r>
              <a:rPr lang="zh-TW" altLang="en-US" sz="2400" dirty="0"/>
              <a:t>值</a:t>
            </a:r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Match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電路匹配</a:t>
            </a:r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Gain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最大增益</a:t>
            </a:r>
            <a:r>
              <a:rPr lang="en-US" altLang="zh-TW" sz="2400" dirty="0"/>
              <a:t>	-&gt;</a:t>
            </a:r>
            <a:r>
              <a:rPr lang="zh-TW" altLang="en-US" sz="2400" dirty="0"/>
              <a:t>效益</a:t>
            </a:r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Current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最大或最小電流</a:t>
            </a:r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Elev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最小角度</a:t>
            </a:r>
            <a:r>
              <a:rPr lang="en-US" altLang="zh-TW" sz="2400" dirty="0"/>
              <a:t>	-&gt;</a:t>
            </a:r>
            <a:r>
              <a:rPr lang="zh-TW" altLang="en-US" sz="2400" dirty="0"/>
              <a:t>比較遠</a:t>
            </a:r>
            <a:endParaRPr lang="en-US" altLang="zh-TW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577694" y="4312445"/>
            <a:ext cx="3921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Jx + F/B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加上</a:t>
            </a:r>
            <a:r>
              <a:rPr lang="en-US" altLang="zh-TW" sz="2400" dirty="0"/>
              <a:t>SWR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/>
              <a:t>加上</a:t>
            </a:r>
            <a:r>
              <a:rPr lang="en-US" altLang="zh-TW" sz="2400" dirty="0"/>
              <a:t>Gain</a:t>
            </a:r>
          </a:p>
        </p:txBody>
      </p:sp>
    </p:spTree>
    <p:extLst>
      <p:ext uri="{BB962C8B-B14F-4D97-AF65-F5344CB8AC3E}">
        <p14:creationId xmlns:p14="http://schemas.microsoft.com/office/powerpoint/2010/main" val="3908631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217" y="1563460"/>
            <a:ext cx="6894739" cy="491916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B24EA7-E72D-4201-8D94-AB17B906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MMANA</a:t>
            </a:r>
            <a:r>
              <a:rPr lang="zh-TW" altLang="en-US" dirty="0"/>
              <a:t>基本操作</a:t>
            </a:r>
            <a:r>
              <a:rPr lang="en-US" altLang="zh-TW" dirty="0"/>
              <a:t>—</a:t>
            </a:r>
            <a:r>
              <a:rPr lang="zh-TW" altLang="en-US" dirty="0"/>
              <a:t>最佳化計算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547257" y="2312760"/>
            <a:ext cx="1812471" cy="949780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ounded Rectangle 6"/>
          <p:cNvSpPr/>
          <p:nvPr/>
        </p:nvSpPr>
        <p:spPr>
          <a:xfrm>
            <a:off x="5035662" y="2312760"/>
            <a:ext cx="3242924" cy="949780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8976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017" y="1563461"/>
            <a:ext cx="7351939" cy="524536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BB24EA7-E72D-4201-8D94-AB17B906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MMANA</a:t>
            </a:r>
            <a:r>
              <a:rPr lang="zh-TW" altLang="en-US" dirty="0"/>
              <a:t>基本操作</a:t>
            </a:r>
            <a:r>
              <a:rPr lang="en-US" altLang="zh-TW" dirty="0"/>
              <a:t>—</a:t>
            </a:r>
            <a:r>
              <a:rPr lang="zh-TW" altLang="en-US" dirty="0"/>
              <a:t>最佳化計算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939017" y="2283277"/>
            <a:ext cx="2175783" cy="949780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ounded Rectangle 8"/>
          <p:cNvSpPr/>
          <p:nvPr/>
        </p:nvSpPr>
        <p:spPr>
          <a:xfrm>
            <a:off x="4848906" y="2283277"/>
            <a:ext cx="1419904" cy="949780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ounded Rectangle 9"/>
          <p:cNvSpPr/>
          <p:nvPr/>
        </p:nvSpPr>
        <p:spPr>
          <a:xfrm>
            <a:off x="6292963" y="2283277"/>
            <a:ext cx="1969293" cy="949780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166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5B18D9-66E4-4401-B76D-1131FFAE5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實作計算</a:t>
            </a:r>
            <a:r>
              <a:rPr lang="en-US" altLang="zh-TW" dirty="0"/>
              <a:t> </a:t>
            </a:r>
            <a:r>
              <a:rPr lang="zh-TW" altLang="en-US" dirty="0"/>
              <a:t>－</a:t>
            </a:r>
            <a:r>
              <a:rPr lang="en-US" altLang="zh-TW" dirty="0"/>
              <a:t> </a:t>
            </a:r>
            <a:r>
              <a:rPr lang="en-US" altLang="zh-TW" dirty="0" err="1"/>
              <a:t>VDipole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BC34D4-47AF-41C4-BE8A-7314E6CD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阻抗匹配的選擇以下任選一種</a:t>
            </a:r>
            <a:endParaRPr lang="en-US" altLang="zh-TW" dirty="0"/>
          </a:p>
          <a:p>
            <a:r>
              <a:rPr lang="zh-TW" altLang="en-US" dirty="0"/>
              <a:t>驗證正</a:t>
            </a:r>
            <a:r>
              <a:rPr lang="en-US" altLang="zh-TW" dirty="0"/>
              <a:t>120</a:t>
            </a:r>
            <a:r>
              <a:rPr lang="zh-TW" altLang="en-US" dirty="0"/>
              <a:t>度正</a:t>
            </a:r>
            <a:r>
              <a:rPr lang="en-US" altLang="zh-TW" dirty="0"/>
              <a:t>V</a:t>
            </a:r>
          </a:p>
          <a:p>
            <a:r>
              <a:rPr lang="zh-TW" altLang="en-US" dirty="0"/>
              <a:t>驗證倒</a:t>
            </a:r>
            <a:r>
              <a:rPr lang="en-US" altLang="zh-TW" dirty="0"/>
              <a:t>120</a:t>
            </a:r>
            <a:r>
              <a:rPr lang="zh-TW" altLang="en-US" dirty="0"/>
              <a:t>度倒</a:t>
            </a:r>
            <a:r>
              <a:rPr lang="en-US" altLang="zh-TW" dirty="0"/>
              <a:t>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46689"/>
            <a:ext cx="10879816" cy="27302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030" y="2360045"/>
            <a:ext cx="7541986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98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5B18D9-66E4-4401-B76D-1131FFAE5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實作計算</a:t>
            </a:r>
            <a:r>
              <a:rPr lang="en-US" altLang="zh-TW" dirty="0"/>
              <a:t> </a:t>
            </a:r>
            <a:r>
              <a:rPr lang="zh-TW" altLang="en-US" dirty="0"/>
              <a:t>－</a:t>
            </a:r>
            <a:r>
              <a:rPr lang="en-US" altLang="zh-TW" dirty="0"/>
              <a:t> 3 ELE YAGI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BC34D4-47AF-41C4-BE8A-7314E6CD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BAND : 6M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2757113"/>
            <a:ext cx="9820275" cy="1200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862" y="4288676"/>
            <a:ext cx="40671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18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5B18D9-66E4-4401-B76D-1131FFAE5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實作計算</a:t>
            </a:r>
            <a:r>
              <a:rPr lang="en-US" altLang="zh-TW" dirty="0"/>
              <a:t> </a:t>
            </a:r>
            <a:r>
              <a:rPr lang="zh-TW" altLang="en-US" dirty="0"/>
              <a:t>－</a:t>
            </a:r>
            <a:r>
              <a:rPr lang="en-US" altLang="zh-TW" dirty="0"/>
              <a:t> 3 ELE YAGI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BC34D4-47AF-41C4-BE8A-7314E6CD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阻抗匹配 </a:t>
            </a:r>
            <a:r>
              <a:rPr lang="en-US" altLang="zh-TW" dirty="0"/>
              <a:t>: 50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937" y="1491376"/>
            <a:ext cx="8137357" cy="455449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399656" y="2376929"/>
            <a:ext cx="1419904" cy="600431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ounded Rectangle 7"/>
          <p:cNvSpPr/>
          <p:nvPr/>
        </p:nvSpPr>
        <p:spPr>
          <a:xfrm>
            <a:off x="4768624" y="3803395"/>
            <a:ext cx="1419904" cy="600431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ounded Rectangle 8"/>
          <p:cNvSpPr/>
          <p:nvPr/>
        </p:nvSpPr>
        <p:spPr>
          <a:xfrm>
            <a:off x="5257908" y="5541043"/>
            <a:ext cx="1419904" cy="600431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922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515" y="1763925"/>
            <a:ext cx="6648450" cy="47434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55B18D9-66E4-4401-B76D-1131FFAE5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實作計算</a:t>
            </a:r>
            <a:r>
              <a:rPr lang="en-US" altLang="zh-TW" dirty="0"/>
              <a:t> </a:t>
            </a:r>
            <a:r>
              <a:rPr lang="zh-TW" altLang="en-US" dirty="0"/>
              <a:t>－</a:t>
            </a:r>
            <a:r>
              <a:rPr lang="en-US" altLang="zh-TW" dirty="0"/>
              <a:t> 3 ELE YAGI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BC34D4-47AF-41C4-BE8A-7314E6CD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BAND : 6M</a:t>
            </a:r>
          </a:p>
          <a:p>
            <a:r>
              <a:rPr lang="zh-TW" altLang="en-US" dirty="0"/>
              <a:t>阻抗匹配 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rgbClr val="FF0000"/>
                </a:solidFill>
              </a:rPr>
              <a:t>50</a:t>
            </a:r>
            <a:endParaRPr lang="en-US" altLang="zh-TW" dirty="0"/>
          </a:p>
        </p:txBody>
      </p:sp>
      <p:sp>
        <p:nvSpPr>
          <p:cNvPr id="5" name="Rounded Rectangle 4"/>
          <p:cNvSpPr/>
          <p:nvPr/>
        </p:nvSpPr>
        <p:spPr>
          <a:xfrm>
            <a:off x="4993214" y="2697772"/>
            <a:ext cx="1102786" cy="600431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Rounded Rectangle 5"/>
          <p:cNvSpPr/>
          <p:nvPr/>
        </p:nvSpPr>
        <p:spPr>
          <a:xfrm>
            <a:off x="7078472" y="2697771"/>
            <a:ext cx="894454" cy="600431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ounded Rectangle 6"/>
          <p:cNvSpPr/>
          <p:nvPr/>
        </p:nvSpPr>
        <p:spPr>
          <a:xfrm>
            <a:off x="5386048" y="6207160"/>
            <a:ext cx="1419904" cy="600431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ounded Rectangle 7"/>
          <p:cNvSpPr/>
          <p:nvPr/>
        </p:nvSpPr>
        <p:spPr>
          <a:xfrm>
            <a:off x="7479740" y="4001294"/>
            <a:ext cx="1419904" cy="1388853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931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F26F11-3BCE-4F79-BA22-9269E7A6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DIY</a:t>
            </a:r>
            <a:r>
              <a:rPr lang="zh-TW" altLang="en-US" dirty="0"/>
              <a:t> 天線 －</a:t>
            </a:r>
            <a:r>
              <a:rPr lang="en-US" altLang="zh-TW" dirty="0"/>
              <a:t>901H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906721-F8A1-43AC-AF71-50778A897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03" y="2022079"/>
            <a:ext cx="10515600" cy="4853471"/>
          </a:xfrm>
        </p:spPr>
        <p:txBody>
          <a:bodyPr>
            <a:normAutofit/>
          </a:bodyPr>
          <a:lstStyle/>
          <a:p>
            <a:r>
              <a:rPr lang="en-US" altLang="zh-TW" dirty="0"/>
              <a:t>5 BAND COBWEBB</a:t>
            </a:r>
          </a:p>
          <a:p>
            <a:pPr lvl="1"/>
            <a:r>
              <a:rPr lang="zh-TW" altLang="en-US" dirty="0"/>
              <a:t>算成功因為一直調長度即可</a:t>
            </a:r>
            <a:endParaRPr lang="en-US" altLang="zh-TW" dirty="0"/>
          </a:p>
          <a:p>
            <a:pPr lvl="1"/>
            <a:r>
              <a:rPr lang="en-US" altLang="zh-TW" dirty="0"/>
              <a:t>10</a:t>
            </a:r>
            <a:r>
              <a:rPr lang="zh-TW" altLang="en-US" dirty="0"/>
              <a:t>米／</a:t>
            </a:r>
            <a:r>
              <a:rPr lang="en-US" altLang="zh-TW" dirty="0"/>
              <a:t>12</a:t>
            </a:r>
            <a:r>
              <a:rPr lang="zh-TW" altLang="en-US" dirty="0"/>
              <a:t>米／</a:t>
            </a:r>
            <a:r>
              <a:rPr lang="en-US" altLang="zh-TW" dirty="0"/>
              <a:t>15</a:t>
            </a:r>
            <a:r>
              <a:rPr lang="zh-TW" altLang="en-US" dirty="0"/>
              <a:t>米／</a:t>
            </a:r>
            <a:r>
              <a:rPr lang="en-US" altLang="zh-TW" dirty="0"/>
              <a:t>18</a:t>
            </a:r>
            <a:r>
              <a:rPr lang="zh-TW" altLang="en-US" dirty="0"/>
              <a:t>米／</a:t>
            </a:r>
            <a:r>
              <a:rPr lang="en-US" altLang="zh-TW" dirty="0"/>
              <a:t>20</a:t>
            </a:r>
            <a:r>
              <a:rPr lang="zh-TW" altLang="en-US" dirty="0"/>
              <a:t>米</a:t>
            </a:r>
            <a:endParaRPr lang="en-US" altLang="zh-TW" dirty="0"/>
          </a:p>
          <a:p>
            <a:pPr lvl="1"/>
            <a:r>
              <a:rPr lang="en-US" altLang="zh-TW" dirty="0"/>
              <a:t>1</a:t>
            </a:r>
            <a:r>
              <a:rPr lang="zh-TW" altLang="en-US" dirty="0"/>
              <a:t>：</a:t>
            </a:r>
            <a:r>
              <a:rPr lang="en-US" altLang="zh-TW" dirty="0"/>
              <a:t>4 BALUN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“</a:t>
            </a:r>
            <a:r>
              <a:rPr lang="zh-TW" altLang="en-US" dirty="0">
                <a:solidFill>
                  <a:srgbClr val="FF0000"/>
                </a:solidFill>
              </a:rPr>
              <a:t>有沒有可能先算好不要一直調</a:t>
            </a:r>
            <a:r>
              <a:rPr lang="en-US" altLang="zh-TW" dirty="0">
                <a:solidFill>
                  <a:srgbClr val="FF0000"/>
                </a:solidFill>
              </a:rPr>
              <a:t>”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26" y="365125"/>
            <a:ext cx="5133474" cy="619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11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5B18D9-66E4-4401-B76D-1131FFAE5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實作計算</a:t>
            </a:r>
            <a:r>
              <a:rPr lang="en-US" altLang="zh-TW" dirty="0"/>
              <a:t> </a:t>
            </a:r>
            <a:r>
              <a:rPr lang="zh-TW" altLang="en-US" dirty="0"/>
              <a:t>－</a:t>
            </a:r>
            <a:r>
              <a:rPr lang="en-US" altLang="zh-TW" dirty="0"/>
              <a:t> 3 ELE YAGI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BC34D4-47AF-41C4-BE8A-7314E6CD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BAND : 6M</a:t>
            </a:r>
          </a:p>
          <a:p>
            <a:r>
              <a:rPr lang="zh-TW" altLang="en-US" dirty="0"/>
              <a:t>阻抗匹配 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rgbClr val="FF0000"/>
                </a:solidFill>
              </a:rPr>
              <a:t>50</a:t>
            </a:r>
            <a:endParaRPr lang="en-US" altLang="zh-TW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49" y="3151835"/>
            <a:ext cx="9944100" cy="666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132" y="365125"/>
            <a:ext cx="4753123" cy="2321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812" y="4283367"/>
            <a:ext cx="9858375" cy="127635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731223" y="3242988"/>
            <a:ext cx="2931639" cy="600431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2531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5B18D9-66E4-4401-B76D-1131FFAE5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實作計算</a:t>
            </a:r>
            <a:r>
              <a:rPr lang="en-US" altLang="zh-TW" dirty="0"/>
              <a:t> </a:t>
            </a:r>
            <a:r>
              <a:rPr lang="zh-TW" altLang="en-US" dirty="0"/>
              <a:t>－</a:t>
            </a:r>
            <a:r>
              <a:rPr lang="en-US" altLang="zh-TW" dirty="0"/>
              <a:t> 3 ELE YAGI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BC34D4-47AF-41C4-BE8A-7314E6CD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BAND : 6M</a:t>
            </a:r>
          </a:p>
          <a:p>
            <a:r>
              <a:rPr lang="zh-TW" altLang="en-US" dirty="0"/>
              <a:t>阻抗匹配 </a:t>
            </a:r>
            <a:r>
              <a:rPr lang="en-US" altLang="zh-TW" dirty="0"/>
              <a:t>: 50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50" y="1629569"/>
            <a:ext cx="6648450" cy="474345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442267" y="2505267"/>
            <a:ext cx="2001144" cy="600431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01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6" y="3242988"/>
            <a:ext cx="9801225" cy="12096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55B18D9-66E4-4401-B76D-1131FFAE5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實作計算</a:t>
            </a:r>
            <a:r>
              <a:rPr lang="en-US" altLang="zh-TW" dirty="0"/>
              <a:t> </a:t>
            </a:r>
            <a:r>
              <a:rPr lang="zh-TW" altLang="en-US" dirty="0"/>
              <a:t>－</a:t>
            </a:r>
            <a:r>
              <a:rPr lang="en-US" altLang="zh-TW" dirty="0"/>
              <a:t> 3 ELE YAGI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BC34D4-47AF-41C4-BE8A-7314E6CD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BAND : 6M</a:t>
            </a:r>
          </a:p>
          <a:p>
            <a:r>
              <a:rPr lang="zh-TW" altLang="en-US" dirty="0"/>
              <a:t>阻抗匹配 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rgbClr val="FF0000"/>
                </a:solidFill>
              </a:rPr>
              <a:t>50</a:t>
            </a:r>
            <a:endParaRPr lang="en-US" altLang="zh-TW" dirty="0"/>
          </a:p>
        </p:txBody>
      </p:sp>
      <p:sp>
        <p:nvSpPr>
          <p:cNvPr id="9" name="Rounded Rectangle 8"/>
          <p:cNvSpPr/>
          <p:nvPr/>
        </p:nvSpPr>
        <p:spPr>
          <a:xfrm>
            <a:off x="2069432" y="3400863"/>
            <a:ext cx="1090864" cy="898421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095" y="444024"/>
            <a:ext cx="5109159" cy="24933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812" y="5047999"/>
            <a:ext cx="9858375" cy="676275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2743200" y="4998488"/>
            <a:ext cx="962528" cy="898421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0117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68" y="6064928"/>
            <a:ext cx="8432383" cy="6381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55B18D9-66E4-4401-B76D-1131FFAE5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實作計算</a:t>
            </a:r>
            <a:r>
              <a:rPr lang="en-US" altLang="zh-TW" dirty="0"/>
              <a:t> </a:t>
            </a:r>
            <a:r>
              <a:rPr lang="zh-TW" altLang="en-US" dirty="0"/>
              <a:t>－</a:t>
            </a:r>
            <a:r>
              <a:rPr lang="en-US" altLang="zh-TW" dirty="0"/>
              <a:t> 3 ELE YAGI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BC34D4-47AF-41C4-BE8A-7314E6CD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BAND : 6M</a:t>
            </a:r>
          </a:p>
          <a:p>
            <a:r>
              <a:rPr lang="zh-TW" altLang="en-US" dirty="0"/>
              <a:t>阻抗匹配 </a:t>
            </a:r>
            <a:r>
              <a:rPr lang="en-US" altLang="zh-TW" dirty="0"/>
              <a:t>: </a:t>
            </a:r>
            <a:r>
              <a:rPr lang="zh-TW" altLang="en-US" dirty="0"/>
              <a:t>更改為</a:t>
            </a:r>
            <a:r>
              <a:rPr lang="en-US" altLang="zh-TW" dirty="0"/>
              <a:t>28</a:t>
            </a:r>
          </a:p>
          <a:p>
            <a:pPr lvl="1"/>
            <a:r>
              <a:rPr lang="zh-TW" altLang="en-US" dirty="0"/>
              <a:t>更改反射到發射距離</a:t>
            </a:r>
            <a:r>
              <a:rPr lang="en-US" altLang="zh-TW" dirty="0"/>
              <a:t>1M</a:t>
            </a:r>
          </a:p>
          <a:p>
            <a:pPr lvl="1"/>
            <a:r>
              <a:rPr lang="zh-TW" altLang="en-US" dirty="0"/>
              <a:t>阻抗變為為</a:t>
            </a:r>
            <a:r>
              <a:rPr lang="en-US" altLang="zh-TW" dirty="0"/>
              <a:t>38.61Ohm</a:t>
            </a:r>
          </a:p>
          <a:p>
            <a:pPr lvl="1"/>
            <a:r>
              <a:rPr lang="zh-TW" altLang="en-US" dirty="0"/>
              <a:t>只改</a:t>
            </a:r>
            <a:r>
              <a:rPr lang="en-US" altLang="zh-TW" dirty="0"/>
              <a:t>28Ohm</a:t>
            </a:r>
            <a:r>
              <a:rPr lang="zh-TW" altLang="en-US" dirty="0"/>
              <a:t>最佳化</a:t>
            </a:r>
            <a:endParaRPr lang="en-US" altLang="zh-TW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007" y="5226122"/>
            <a:ext cx="8400044" cy="6381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390275" y="5226121"/>
            <a:ext cx="1130162" cy="1476982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094" y="834434"/>
            <a:ext cx="5550568" cy="407902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6761748" y="2143442"/>
            <a:ext cx="1130162" cy="439337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Rounded Rectangle 13"/>
          <p:cNvSpPr/>
          <p:nvPr/>
        </p:nvSpPr>
        <p:spPr>
          <a:xfrm>
            <a:off x="9351741" y="1141135"/>
            <a:ext cx="1130162" cy="439337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Rounded Rectangle 14"/>
          <p:cNvSpPr/>
          <p:nvPr/>
        </p:nvSpPr>
        <p:spPr>
          <a:xfrm>
            <a:off x="7326829" y="3781625"/>
            <a:ext cx="1130162" cy="439337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778892" y="5860533"/>
            <a:ext cx="0" cy="63286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6166524" y="6262580"/>
            <a:ext cx="1130162" cy="439337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2537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5B18D9-66E4-4401-B76D-1131FFAE5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實作計算</a:t>
            </a:r>
            <a:r>
              <a:rPr lang="en-US" altLang="zh-TW" dirty="0"/>
              <a:t> </a:t>
            </a:r>
            <a:r>
              <a:rPr lang="zh-TW" altLang="en-US" dirty="0"/>
              <a:t>－</a:t>
            </a:r>
            <a:r>
              <a:rPr lang="en-US" altLang="zh-TW" dirty="0"/>
              <a:t> 3 ELE YAGI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BC34D4-47AF-41C4-BE8A-7314E6CD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BAND : 6M</a:t>
            </a:r>
          </a:p>
          <a:p>
            <a:r>
              <a:rPr lang="en-US" altLang="zh-TW" dirty="0"/>
              <a:t>F/B</a:t>
            </a:r>
            <a:r>
              <a:rPr lang="zh-TW" altLang="en-US" dirty="0"/>
              <a:t>不佳只有</a:t>
            </a:r>
            <a:r>
              <a:rPr lang="en-US" altLang="zh-TW" dirty="0"/>
              <a:t>17</a:t>
            </a:r>
          </a:p>
          <a:p>
            <a:r>
              <a:rPr lang="zh-TW" altLang="en-US" dirty="0"/>
              <a:t>再調回</a:t>
            </a:r>
            <a:r>
              <a:rPr lang="en-US" altLang="zh-TW" dirty="0"/>
              <a:t>Jx + F/B</a:t>
            </a:r>
            <a:r>
              <a:rPr lang="zh-TW" altLang="en-US" dirty="0"/>
              <a:t>先最佳化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1" y="5107195"/>
            <a:ext cx="8432383" cy="638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0" y="4128940"/>
            <a:ext cx="8400044" cy="638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80" y="6209047"/>
            <a:ext cx="8400044" cy="6096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56085" y="4219083"/>
            <a:ext cx="1130162" cy="2579626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ounded Rectangle 9"/>
          <p:cNvSpPr/>
          <p:nvPr/>
        </p:nvSpPr>
        <p:spPr>
          <a:xfrm>
            <a:off x="5237748" y="4879493"/>
            <a:ext cx="1130162" cy="1978507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748" y="1409595"/>
            <a:ext cx="6648450" cy="340243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8056553" y="1823393"/>
            <a:ext cx="1130162" cy="988105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Rounded Rectangle 12"/>
          <p:cNvSpPr/>
          <p:nvPr/>
        </p:nvSpPr>
        <p:spPr>
          <a:xfrm>
            <a:off x="6372112" y="1747053"/>
            <a:ext cx="1130162" cy="988105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636392" y="5745370"/>
            <a:ext cx="0" cy="63286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902592" y="5745370"/>
            <a:ext cx="0" cy="63286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154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413" y="1825625"/>
            <a:ext cx="6633245" cy="437605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55B18D9-66E4-4401-B76D-1131FFAE5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實作計算</a:t>
            </a:r>
            <a:r>
              <a:rPr lang="en-US" altLang="zh-TW" dirty="0"/>
              <a:t> </a:t>
            </a:r>
            <a:r>
              <a:rPr lang="zh-TW" altLang="en-US" dirty="0"/>
              <a:t>－</a:t>
            </a:r>
            <a:r>
              <a:rPr lang="en-US" altLang="zh-TW" dirty="0"/>
              <a:t> 3 ELE YAGI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BC34D4-47AF-41C4-BE8A-7314E6CD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BAND : 6M</a:t>
            </a:r>
          </a:p>
          <a:p>
            <a:r>
              <a:rPr lang="zh-TW" altLang="en-US" dirty="0"/>
              <a:t>阻抗匹配 </a:t>
            </a:r>
            <a:r>
              <a:rPr lang="en-US" altLang="zh-TW" dirty="0"/>
              <a:t>: 28</a:t>
            </a:r>
          </a:p>
          <a:p>
            <a:pPr lvl="1"/>
            <a:r>
              <a:rPr lang="zh-TW" altLang="en-US" dirty="0"/>
              <a:t>最後再把</a:t>
            </a:r>
            <a:r>
              <a:rPr lang="en-US" altLang="zh-TW" dirty="0"/>
              <a:t>Match + SWR</a:t>
            </a:r>
            <a:r>
              <a:rPr lang="zh-TW" altLang="en-US" dirty="0"/>
              <a:t>加回來</a:t>
            </a:r>
            <a:endParaRPr lang="en-US" altLang="zh-TW" dirty="0"/>
          </a:p>
        </p:txBody>
      </p:sp>
      <p:sp>
        <p:nvSpPr>
          <p:cNvPr id="12" name="Rounded Rectangle 11"/>
          <p:cNvSpPr/>
          <p:nvPr/>
        </p:nvSpPr>
        <p:spPr>
          <a:xfrm>
            <a:off x="6306798" y="2383867"/>
            <a:ext cx="1130162" cy="988105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Rounded Rectangle 12"/>
          <p:cNvSpPr/>
          <p:nvPr/>
        </p:nvSpPr>
        <p:spPr>
          <a:xfrm>
            <a:off x="8306345" y="2383867"/>
            <a:ext cx="2862398" cy="988105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5616" y="4030000"/>
            <a:ext cx="2708833" cy="20316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73499" y="3790432"/>
            <a:ext cx="3347681" cy="251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11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E03A6-1D56-48B6-AB17-E376F8610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</a:t>
            </a:r>
            <a:r>
              <a:rPr lang="en-US" dirty="0"/>
              <a:t>lots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A969FD-33F3-4F6D-81CE-04B4E8F5B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5" y="1668327"/>
            <a:ext cx="8055429" cy="450863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470084" y="5535281"/>
            <a:ext cx="1130162" cy="988105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1553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E03A6-1D56-48B6-AB17-E376F8610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</a:t>
            </a:r>
            <a:r>
              <a:rPr lang="en-US" dirty="0"/>
              <a:t>lots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933" y="732644"/>
            <a:ext cx="8449734" cy="605075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102717" y="1027906"/>
            <a:ext cx="1130162" cy="379148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ounded Rectangle 9"/>
          <p:cNvSpPr/>
          <p:nvPr/>
        </p:nvSpPr>
        <p:spPr>
          <a:xfrm>
            <a:off x="2302933" y="1475185"/>
            <a:ext cx="2218266" cy="353615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603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E03A6-1D56-48B6-AB17-E376F8610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</a:t>
            </a:r>
            <a:r>
              <a:rPr lang="en-US" dirty="0"/>
              <a:t>lots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292" y="365125"/>
            <a:ext cx="8662035" cy="62027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844981" y="1970184"/>
            <a:ext cx="16329" cy="4318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61309" y="292281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R-28</a:t>
            </a:r>
            <a:endParaRPr lang="zh-TW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913604" y="3944631"/>
            <a:ext cx="81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Jx -&gt; 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7248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E03A6-1D56-48B6-AB17-E376F8610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</a:t>
            </a:r>
            <a:r>
              <a:rPr lang="en-US" dirty="0"/>
              <a:t>lots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309" y="365125"/>
            <a:ext cx="8759824" cy="627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90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F26F11-3BCE-4F79-BA22-9269E7A6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DIY</a:t>
            </a:r>
            <a:r>
              <a:rPr lang="zh-TW" altLang="en-US" dirty="0"/>
              <a:t> 天線 －</a:t>
            </a:r>
            <a:r>
              <a:rPr lang="en-US" altLang="zh-TW" dirty="0"/>
              <a:t>MMANA + AW06A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906721-F8A1-43AC-AF71-50778A897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3471"/>
          </a:xfrm>
        </p:spPr>
        <p:txBody>
          <a:bodyPr>
            <a:normAutofit/>
          </a:bodyPr>
          <a:lstStyle/>
          <a:p>
            <a:r>
              <a:rPr lang="en-US" altLang="zh-TW" dirty="0"/>
              <a:t>6M</a:t>
            </a:r>
            <a:r>
              <a:rPr lang="zh-TW" altLang="en-US" dirty="0"/>
              <a:t> </a:t>
            </a:r>
            <a:r>
              <a:rPr lang="en-US" altLang="zh-TW" dirty="0"/>
              <a:t>YAGI</a:t>
            </a:r>
          </a:p>
          <a:p>
            <a:pPr lvl="1"/>
            <a:r>
              <a:rPr lang="en-US" altLang="zh-TW" dirty="0"/>
              <a:t>MMANA</a:t>
            </a:r>
            <a:r>
              <a:rPr lang="zh-TW" altLang="en-US" dirty="0"/>
              <a:t>算好幾乎沒有調整</a:t>
            </a:r>
            <a:r>
              <a:rPr lang="en-US" altLang="zh-TW" dirty="0"/>
              <a:t>(</a:t>
            </a:r>
            <a:r>
              <a:rPr lang="zh-TW" altLang="en-US" dirty="0"/>
              <a:t>發射元件</a:t>
            </a:r>
            <a:r>
              <a:rPr lang="en-US" altLang="zh-TW" dirty="0"/>
              <a:t>1cm)</a:t>
            </a:r>
          </a:p>
          <a:p>
            <a:pPr lvl="1"/>
            <a:r>
              <a:rPr lang="en-US" altLang="zh-TW" dirty="0"/>
              <a:t>6</a:t>
            </a:r>
            <a:r>
              <a:rPr lang="zh-TW" altLang="en-US" dirty="0"/>
              <a:t>米三單元</a:t>
            </a:r>
            <a:endParaRPr lang="en-US" altLang="zh-TW" dirty="0"/>
          </a:p>
          <a:p>
            <a:pPr lvl="1"/>
            <a:r>
              <a:rPr lang="en-US" altLang="zh-TW" dirty="0"/>
              <a:t>50</a:t>
            </a:r>
            <a:r>
              <a:rPr lang="zh-TW" altLang="en-US" dirty="0"/>
              <a:t>：</a:t>
            </a:r>
            <a:r>
              <a:rPr lang="en-US" altLang="zh-TW" dirty="0"/>
              <a:t>28 BALUN</a:t>
            </a:r>
          </a:p>
          <a:p>
            <a:pPr lvl="1"/>
            <a:r>
              <a:rPr lang="en-US" altLang="zh-TW" dirty="0"/>
              <a:t>50.000 – 50.500 SWR 1.0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43362" y="3470650"/>
            <a:ext cx="3772830" cy="28296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67677" y="1346314"/>
            <a:ext cx="4782552" cy="35869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95439" y="4336859"/>
            <a:ext cx="2365209" cy="177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38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E03A6-1D56-48B6-AB17-E376F8610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</a:t>
            </a:r>
            <a:r>
              <a:rPr lang="en-US" dirty="0"/>
              <a:t>lots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842" y="365124"/>
            <a:ext cx="8827558" cy="632131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660621" y="2029448"/>
            <a:ext cx="16329" cy="4318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25343" y="2530929"/>
            <a:ext cx="256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F/B</a:t>
            </a:r>
            <a:r>
              <a:rPr lang="zh-TW" altLang="en-US" dirty="0"/>
              <a:t>最大</a:t>
            </a:r>
            <a:r>
              <a:rPr lang="en-US" altLang="zh-TW" dirty="0"/>
              <a:t>,</a:t>
            </a:r>
            <a:r>
              <a:rPr lang="zh-TW" altLang="en-US" dirty="0"/>
              <a:t>但</a:t>
            </a:r>
            <a:r>
              <a:rPr lang="en-US" altLang="zh-TW" dirty="0"/>
              <a:t>GA</a:t>
            </a:r>
            <a:r>
              <a:rPr lang="zh-TW" altLang="en-US" dirty="0"/>
              <a:t>沒有最大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92836" y="4188561"/>
            <a:ext cx="233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F/B</a:t>
            </a:r>
            <a:r>
              <a:rPr lang="zh-TW" altLang="en-US" dirty="0"/>
              <a:t>掉下來</a:t>
            </a:r>
            <a:r>
              <a:rPr lang="en-US" altLang="zh-TW" dirty="0"/>
              <a:t>,GA</a:t>
            </a:r>
            <a:r>
              <a:rPr lang="zh-TW" altLang="en-US" dirty="0"/>
              <a:t>較大</a:t>
            </a:r>
            <a:r>
              <a:rPr lang="en-US" altLang="zh-TW" dirty="0"/>
              <a:t> </a:t>
            </a:r>
            <a:endParaRPr lang="zh-TW" alt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8008635" y="2029448"/>
            <a:ext cx="16329" cy="4318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473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E03A6-1D56-48B6-AB17-E376F8610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3D P</a:t>
            </a:r>
            <a:r>
              <a:rPr lang="en-US" dirty="0"/>
              <a:t>lots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686" y="1284979"/>
            <a:ext cx="9274628" cy="542527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070375" y="1965042"/>
            <a:ext cx="1093411" cy="304629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Rounded Rectangle 5"/>
          <p:cNvSpPr/>
          <p:nvPr/>
        </p:nvSpPr>
        <p:spPr>
          <a:xfrm>
            <a:off x="4163786" y="6281228"/>
            <a:ext cx="1518557" cy="429021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099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E03A6-1D56-48B6-AB17-E376F8610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3D P</a:t>
            </a:r>
            <a:r>
              <a:rPr lang="en-US" dirty="0"/>
              <a:t>lots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5" y="365125"/>
            <a:ext cx="8290832" cy="63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466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5B18D9-66E4-4401-B76D-1131FFAE5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實作計算</a:t>
            </a:r>
            <a:r>
              <a:rPr lang="en-US" altLang="zh-TW" dirty="0"/>
              <a:t> </a:t>
            </a:r>
            <a:r>
              <a:rPr lang="zh-TW" altLang="en-US" dirty="0"/>
              <a:t>－</a:t>
            </a:r>
            <a:r>
              <a:rPr lang="en-US" altLang="zh-TW" dirty="0"/>
              <a:t> 4 ELE QUAD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BC34D4-47AF-41C4-BE8A-7314E6CD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Band : 2M</a:t>
            </a:r>
          </a:p>
          <a:p>
            <a:r>
              <a:rPr lang="zh-TW" altLang="en-US" dirty="0"/>
              <a:t>阻抗匹配</a:t>
            </a:r>
            <a:r>
              <a:rPr lang="en-US" altLang="zh-TW" dirty="0"/>
              <a:t>:50</a:t>
            </a:r>
          </a:p>
          <a:p>
            <a:r>
              <a:rPr lang="en-US" altLang="zh-TW" dirty="0"/>
              <a:t>16</a:t>
            </a:r>
            <a:r>
              <a:rPr lang="zh-TW" altLang="en-US" dirty="0"/>
              <a:t>條線</a:t>
            </a:r>
            <a:r>
              <a:rPr lang="en-US" altLang="zh-TW" dirty="0"/>
              <a:t>(50cm)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989" y="1328099"/>
            <a:ext cx="7872706" cy="534639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674585" y="5414094"/>
            <a:ext cx="1093411" cy="304629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6313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5B18D9-66E4-4401-B76D-1131FFAE5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實作計算</a:t>
            </a:r>
            <a:r>
              <a:rPr lang="en-US" altLang="zh-TW" dirty="0"/>
              <a:t> </a:t>
            </a:r>
            <a:r>
              <a:rPr lang="zh-TW" altLang="en-US" dirty="0"/>
              <a:t>－</a:t>
            </a:r>
            <a:r>
              <a:rPr lang="en-US" altLang="zh-TW" dirty="0"/>
              <a:t> 4 ELE QUAD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BC34D4-47AF-41C4-BE8A-7314E6CD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Band : 2M</a:t>
            </a:r>
          </a:p>
          <a:p>
            <a:r>
              <a:rPr lang="zh-TW" altLang="en-US" dirty="0"/>
              <a:t>阻抗匹配</a:t>
            </a:r>
            <a:r>
              <a:rPr lang="en-US" altLang="zh-TW" dirty="0"/>
              <a:t>:50</a:t>
            </a:r>
          </a:p>
          <a:p>
            <a:r>
              <a:rPr lang="en-US" altLang="zh-TW" dirty="0"/>
              <a:t>16</a:t>
            </a:r>
            <a:r>
              <a:rPr lang="zh-TW" altLang="en-US" dirty="0"/>
              <a:t>條線</a:t>
            </a:r>
            <a:r>
              <a:rPr lang="en-US" altLang="zh-TW" dirty="0"/>
              <a:t>(50cm)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986" y="1485106"/>
            <a:ext cx="7410310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63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5B18D9-66E4-4401-B76D-1131FFAE5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實作計算</a:t>
            </a:r>
            <a:r>
              <a:rPr lang="en-US" altLang="zh-TW" dirty="0"/>
              <a:t> </a:t>
            </a:r>
            <a:r>
              <a:rPr lang="zh-TW" altLang="en-US" dirty="0"/>
              <a:t>－</a:t>
            </a:r>
            <a:r>
              <a:rPr lang="en-US" altLang="zh-TW" dirty="0"/>
              <a:t> 4 ELE QUAD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BC34D4-47AF-41C4-BE8A-7314E6CDF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Band : 2M</a:t>
            </a:r>
          </a:p>
          <a:p>
            <a:r>
              <a:rPr lang="zh-TW" altLang="en-US" dirty="0"/>
              <a:t>阻抗匹配</a:t>
            </a:r>
            <a:r>
              <a:rPr lang="en-US" altLang="zh-TW" dirty="0"/>
              <a:t>:50</a:t>
            </a:r>
          </a:p>
          <a:p>
            <a:r>
              <a:rPr lang="en-US" altLang="zh-TW" dirty="0"/>
              <a:t>16</a:t>
            </a:r>
            <a:r>
              <a:rPr lang="zh-TW" altLang="en-US" dirty="0"/>
              <a:t>條線</a:t>
            </a:r>
            <a:r>
              <a:rPr lang="en-US" altLang="zh-TW" dirty="0"/>
              <a:t>(50cm)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474" y="1260741"/>
            <a:ext cx="8053137" cy="546892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754796" y="4146767"/>
            <a:ext cx="1093411" cy="304629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ounded Rectangle 8"/>
          <p:cNvSpPr/>
          <p:nvPr/>
        </p:nvSpPr>
        <p:spPr>
          <a:xfrm>
            <a:off x="4449996" y="2294021"/>
            <a:ext cx="1093411" cy="411765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60996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5B18D9-66E4-4401-B76D-1131FFAE5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實作計算</a:t>
            </a:r>
            <a:r>
              <a:rPr lang="en-US" altLang="zh-TW" dirty="0"/>
              <a:t> </a:t>
            </a:r>
            <a:r>
              <a:rPr lang="zh-TW" altLang="en-US" dirty="0"/>
              <a:t>－</a:t>
            </a:r>
            <a:r>
              <a:rPr lang="en-US" altLang="zh-TW" dirty="0"/>
              <a:t> 4 ELE QUAD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BC34D4-47AF-41C4-BE8A-7314E6CDF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5836"/>
            <a:ext cx="10515600" cy="4351338"/>
          </a:xfrm>
        </p:spPr>
        <p:txBody>
          <a:bodyPr/>
          <a:lstStyle/>
          <a:p>
            <a:r>
              <a:rPr lang="zh-TW" altLang="en-US" dirty="0"/>
              <a:t>最佳化做法</a:t>
            </a:r>
            <a:endParaRPr lang="en-US" altLang="zh-TW" dirty="0"/>
          </a:p>
          <a:p>
            <a:pPr lvl="1"/>
            <a:r>
              <a:rPr lang="zh-TW" altLang="en-US" dirty="0"/>
              <a:t>可固定</a:t>
            </a:r>
            <a:r>
              <a:rPr lang="en-US" altLang="zh-TW" dirty="0"/>
              <a:t>BOOM</a:t>
            </a:r>
            <a:r>
              <a:rPr lang="zh-TW" altLang="en-US" dirty="0"/>
              <a:t>長</a:t>
            </a:r>
            <a:endParaRPr lang="en-US" altLang="zh-TW" dirty="0"/>
          </a:p>
          <a:p>
            <a:pPr lvl="1"/>
            <a:r>
              <a:rPr lang="zh-TW" altLang="en-US" dirty="0"/>
              <a:t>可固定某單元</a:t>
            </a:r>
            <a:endParaRPr lang="en-US" altLang="zh-TW" dirty="0"/>
          </a:p>
          <a:p>
            <a:pPr lvl="1"/>
            <a:r>
              <a:rPr lang="zh-TW" altLang="en-US" dirty="0"/>
              <a:t>可固定間距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zh-TW" altLang="en-US" dirty="0"/>
              <a:t>以上依設計時需要做刪減</a:t>
            </a:r>
            <a:endParaRPr lang="en-US" altLang="zh-TW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757" y="1513724"/>
            <a:ext cx="6648450" cy="474345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5155847" y="6000671"/>
            <a:ext cx="1132658" cy="304629"/>
          </a:xfrm>
          <a:prstGeom prst="round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3199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F26F11-3BCE-4F79-BA22-9269E7A6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DIY</a:t>
            </a:r>
            <a:r>
              <a:rPr lang="zh-TW" altLang="en-US" dirty="0"/>
              <a:t> 天線 －</a:t>
            </a:r>
            <a:r>
              <a:rPr lang="en-US" altLang="zh-TW" dirty="0"/>
              <a:t>MMANA + AW06A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906721-F8A1-43AC-AF71-50778A897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3471"/>
          </a:xfrm>
        </p:spPr>
        <p:txBody>
          <a:bodyPr>
            <a:normAutofit/>
          </a:bodyPr>
          <a:lstStyle/>
          <a:p>
            <a:r>
              <a:rPr lang="en-US" altLang="zh-TW" dirty="0"/>
              <a:t>6M</a:t>
            </a:r>
            <a:r>
              <a:rPr lang="zh-TW" altLang="en-US" dirty="0"/>
              <a:t> </a:t>
            </a:r>
            <a:r>
              <a:rPr lang="en-US" altLang="zh-TW" dirty="0"/>
              <a:t>YAGI</a:t>
            </a:r>
          </a:p>
          <a:p>
            <a:pPr lvl="1"/>
            <a:r>
              <a:rPr lang="en-US" altLang="zh-TW" dirty="0"/>
              <a:t>MMANA</a:t>
            </a:r>
            <a:r>
              <a:rPr lang="zh-TW" altLang="en-US" dirty="0"/>
              <a:t>算好幾乎沒有調整</a:t>
            </a:r>
            <a:r>
              <a:rPr lang="en-US" altLang="zh-TW" dirty="0"/>
              <a:t>(</a:t>
            </a:r>
            <a:r>
              <a:rPr lang="zh-TW" altLang="en-US" dirty="0"/>
              <a:t>發射元件</a:t>
            </a:r>
            <a:r>
              <a:rPr lang="en-US" altLang="zh-TW" dirty="0"/>
              <a:t>1cm)</a:t>
            </a:r>
          </a:p>
          <a:p>
            <a:pPr lvl="1"/>
            <a:r>
              <a:rPr lang="en-US" altLang="zh-TW" dirty="0"/>
              <a:t>6</a:t>
            </a:r>
            <a:r>
              <a:rPr lang="zh-TW" altLang="en-US" dirty="0"/>
              <a:t>米三單元</a:t>
            </a:r>
            <a:endParaRPr lang="en-US" altLang="zh-TW" dirty="0"/>
          </a:p>
          <a:p>
            <a:pPr lvl="1"/>
            <a:r>
              <a:rPr lang="en-US" altLang="zh-TW" dirty="0"/>
              <a:t>50</a:t>
            </a:r>
            <a:r>
              <a:rPr lang="zh-TW" altLang="en-US" dirty="0"/>
              <a:t>：</a:t>
            </a:r>
            <a:r>
              <a:rPr lang="en-US" altLang="zh-TW" dirty="0"/>
              <a:t>28 BALUN</a:t>
            </a:r>
          </a:p>
          <a:p>
            <a:pPr lvl="1"/>
            <a:r>
              <a:rPr lang="en-US" altLang="zh-TW" dirty="0"/>
              <a:t>50.000 – 50.500 SWR 1.0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80" y="1278656"/>
            <a:ext cx="4072370" cy="54298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968" y="3956618"/>
            <a:ext cx="3434343" cy="257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93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F26F11-3BCE-4F79-BA22-9269E7A6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DIY</a:t>
            </a:r>
            <a:r>
              <a:rPr lang="zh-TW" altLang="en-US" dirty="0"/>
              <a:t> 天線 －</a:t>
            </a:r>
            <a:r>
              <a:rPr lang="en-US" altLang="zh-TW" dirty="0"/>
              <a:t>MMANA + AW06A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906721-F8A1-43AC-AF71-50778A897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3471"/>
          </a:xfrm>
        </p:spPr>
        <p:txBody>
          <a:bodyPr>
            <a:normAutofit/>
          </a:bodyPr>
          <a:lstStyle/>
          <a:p>
            <a:r>
              <a:rPr lang="en-US" altLang="zh-TW" dirty="0"/>
              <a:t>6M</a:t>
            </a:r>
            <a:r>
              <a:rPr lang="zh-TW" altLang="en-US" dirty="0"/>
              <a:t> </a:t>
            </a:r>
            <a:r>
              <a:rPr lang="en-US" altLang="zh-TW" dirty="0"/>
              <a:t>YAGI</a:t>
            </a:r>
          </a:p>
          <a:p>
            <a:pPr lvl="1"/>
            <a:r>
              <a:rPr lang="zh-TW" altLang="en-US" dirty="0"/>
              <a:t>今年打日本</a:t>
            </a:r>
            <a:r>
              <a:rPr lang="en-US" altLang="zh-TW" dirty="0"/>
              <a:t>CQ </a:t>
            </a:r>
            <a:r>
              <a:rPr lang="zh-TW" altLang="en-US" dirty="0"/>
              <a:t>列為活躍電台</a:t>
            </a:r>
            <a:r>
              <a:rPr lang="en-US" altLang="zh-TW" dirty="0"/>
              <a:t>(BV7RR/BV7RC/BX2ADE)</a:t>
            </a:r>
          </a:p>
          <a:p>
            <a:pPr lvl="1"/>
            <a:endParaRPr lang="en-US" altLang="zh-TW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4" y="2971496"/>
            <a:ext cx="3577389" cy="25617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526" y="184298"/>
            <a:ext cx="3125203" cy="24051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659" y="2850141"/>
            <a:ext cx="7646070" cy="382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43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F26F11-3BCE-4F79-BA22-9269E7A6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DIY</a:t>
            </a:r>
            <a:r>
              <a:rPr lang="zh-TW" altLang="en-US" dirty="0"/>
              <a:t> 天線 －</a:t>
            </a:r>
            <a:r>
              <a:rPr lang="en-US" altLang="zh-TW" dirty="0"/>
              <a:t>MMANA + AA 230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906721-F8A1-43AC-AF71-50778A897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3471"/>
          </a:xfrm>
        </p:spPr>
        <p:txBody>
          <a:bodyPr>
            <a:normAutofit/>
          </a:bodyPr>
          <a:lstStyle/>
          <a:p>
            <a:r>
              <a:rPr lang="en-US" altLang="zh-TW" dirty="0"/>
              <a:t>2M QUAD</a:t>
            </a:r>
          </a:p>
          <a:p>
            <a:pPr lvl="1"/>
            <a:r>
              <a:rPr lang="en-US" altLang="zh-TW" dirty="0"/>
              <a:t>MMANA</a:t>
            </a:r>
            <a:r>
              <a:rPr lang="zh-TW" altLang="en-US" dirty="0"/>
              <a:t>算好利用</a:t>
            </a:r>
            <a:r>
              <a:rPr lang="en-US" altLang="zh-TW" dirty="0"/>
              <a:t>AA</a:t>
            </a:r>
            <a:r>
              <a:rPr lang="zh-TW" altLang="en-US" dirty="0"/>
              <a:t> </a:t>
            </a:r>
            <a:r>
              <a:rPr lang="en-US" altLang="zh-TW" dirty="0"/>
              <a:t>230</a:t>
            </a:r>
            <a:r>
              <a:rPr lang="zh-TW" altLang="en-US" dirty="0"/>
              <a:t>調整</a:t>
            </a:r>
            <a:endParaRPr lang="en-US" altLang="zh-TW" dirty="0"/>
          </a:p>
          <a:p>
            <a:pPr lvl="1"/>
            <a:r>
              <a:rPr lang="en-US" altLang="zh-TW" dirty="0"/>
              <a:t>2</a:t>
            </a:r>
            <a:r>
              <a:rPr lang="zh-TW" altLang="en-US" dirty="0"/>
              <a:t>米四單元</a:t>
            </a:r>
            <a:r>
              <a:rPr lang="en-US" altLang="zh-TW" dirty="0"/>
              <a:t>QUAD</a:t>
            </a:r>
          </a:p>
          <a:p>
            <a:pPr lvl="1"/>
            <a:r>
              <a:rPr lang="en-US" altLang="zh-TW" dirty="0"/>
              <a:t>1</a:t>
            </a:r>
            <a:r>
              <a:rPr lang="zh-TW" altLang="en-US" dirty="0"/>
              <a:t>：</a:t>
            </a:r>
            <a:r>
              <a:rPr lang="en-US" altLang="zh-TW" dirty="0"/>
              <a:t>1</a:t>
            </a:r>
            <a:r>
              <a:rPr lang="zh-TW" altLang="en-US" dirty="0"/>
              <a:t> </a:t>
            </a:r>
            <a:r>
              <a:rPr lang="en-US" altLang="zh-TW" dirty="0"/>
              <a:t>BALUN(1/4 50 Ohm cable</a:t>
            </a:r>
            <a:r>
              <a:rPr lang="zh-TW" altLang="en-US" dirty="0"/>
              <a:t>尾端短路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498" y="3673645"/>
            <a:ext cx="1807674" cy="30729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51588" y="2066362"/>
            <a:ext cx="5638447" cy="37219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13543" y="3998974"/>
            <a:ext cx="3072919" cy="24222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338" y="4319104"/>
            <a:ext cx="3072919" cy="178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94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F26F11-3BCE-4F79-BA22-9269E7A6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DIY</a:t>
            </a:r>
            <a:r>
              <a:rPr lang="zh-TW" altLang="en-US" dirty="0"/>
              <a:t> 天線 －</a:t>
            </a:r>
            <a:r>
              <a:rPr lang="en-US" altLang="zh-TW" dirty="0"/>
              <a:t>MMANA + AA 230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906721-F8A1-43AC-AF71-50778A897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3471"/>
          </a:xfrm>
        </p:spPr>
        <p:txBody>
          <a:bodyPr>
            <a:normAutofit/>
          </a:bodyPr>
          <a:lstStyle/>
          <a:p>
            <a:r>
              <a:rPr lang="en-US" altLang="zh-TW" dirty="0"/>
              <a:t>2M QUAD</a:t>
            </a:r>
          </a:p>
          <a:p>
            <a:pPr lvl="1"/>
            <a:r>
              <a:rPr lang="en-US" altLang="zh-TW" dirty="0"/>
              <a:t>R vs Jx</a:t>
            </a:r>
          </a:p>
          <a:p>
            <a:pPr lvl="1"/>
            <a:r>
              <a:rPr lang="en-US" altLang="zh-TW" dirty="0"/>
              <a:t>SWR</a:t>
            </a:r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69121" y="1992619"/>
            <a:ext cx="5341623" cy="40062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82026" y="1946627"/>
            <a:ext cx="5354178" cy="411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1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F26F11-3BCE-4F79-BA22-9269E7A6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DIY</a:t>
            </a:r>
            <a:r>
              <a:rPr lang="zh-TW" altLang="en-US" dirty="0"/>
              <a:t> 天線 －</a:t>
            </a:r>
            <a:r>
              <a:rPr lang="en-US" altLang="zh-TW" dirty="0"/>
              <a:t>MMANA + AA 230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906721-F8A1-43AC-AF71-50778A897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3471"/>
          </a:xfrm>
        </p:spPr>
        <p:txBody>
          <a:bodyPr>
            <a:normAutofit/>
          </a:bodyPr>
          <a:lstStyle/>
          <a:p>
            <a:r>
              <a:rPr lang="en-US" altLang="zh-TW" dirty="0"/>
              <a:t>2M QUAD</a:t>
            </a:r>
          </a:p>
          <a:p>
            <a:pPr lvl="1"/>
            <a:r>
              <a:rPr lang="zh-TW" altLang="en-US" dirty="0"/>
              <a:t>還沒有實戰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643" y="1462876"/>
            <a:ext cx="5570343" cy="2415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14" y="4131826"/>
            <a:ext cx="3238474" cy="24923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643" y="4134196"/>
            <a:ext cx="5570343" cy="25448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842" y="2801326"/>
            <a:ext cx="3339152" cy="239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98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993</Words>
  <Application>Microsoft Office PowerPoint</Application>
  <PresentationFormat>寬螢幕</PresentationFormat>
  <Paragraphs>190</Paragraphs>
  <Slides>46</Slides>
  <Notes>8</Notes>
  <HiddenSlides>2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佈景主題</vt:lpstr>
      <vt:lpstr>DIY 天線 －沒有工具與軟體</vt:lpstr>
      <vt:lpstr>DIY 天線 －沒有工具與軟體</vt:lpstr>
      <vt:lpstr>DIY 天線 －901H</vt:lpstr>
      <vt:lpstr>DIY 天線 －MMANA + AW06A</vt:lpstr>
      <vt:lpstr>DIY 天線 －MMANA + AW06A</vt:lpstr>
      <vt:lpstr>DIY 天線 －MMANA + AW06A</vt:lpstr>
      <vt:lpstr>DIY 天線 －MMANA + AA 230</vt:lpstr>
      <vt:lpstr>DIY 天線 －MMANA + AA 230</vt:lpstr>
      <vt:lpstr>DIY 天線 －MMANA + AA 230</vt:lpstr>
      <vt:lpstr>介紹 DIY工具 － AA 230</vt:lpstr>
      <vt:lpstr>介紹 DIY工具 － AA 230</vt:lpstr>
      <vt:lpstr>介紹 DIY工具 － AA 230</vt:lpstr>
      <vt:lpstr>下載安裝</vt:lpstr>
      <vt:lpstr>MMANA基本操作—天線編緝</vt:lpstr>
      <vt:lpstr>MMANA基本操作—天線編緝</vt:lpstr>
      <vt:lpstr>MMANA基本操作—天線編緝</vt:lpstr>
      <vt:lpstr>MMANA基本操作—天線編緝</vt:lpstr>
      <vt:lpstr>MMANA基本操作—饋電點</vt:lpstr>
      <vt:lpstr>MMANA基本操作—空間位置</vt:lpstr>
      <vt:lpstr>MMANA基本操作—簡單計算</vt:lpstr>
      <vt:lpstr>MMANA基本操作—最佳化計算</vt:lpstr>
      <vt:lpstr>MMANA基本操作—最佳化計算</vt:lpstr>
      <vt:lpstr>MMANA基本操作—最佳化計算</vt:lpstr>
      <vt:lpstr>MMANA基本操作—最佳化計算</vt:lpstr>
      <vt:lpstr>MMANA基本操作—最佳化計算</vt:lpstr>
      <vt:lpstr>實作計算 － VDipole</vt:lpstr>
      <vt:lpstr>實作計算 － 3 ELE YAGI</vt:lpstr>
      <vt:lpstr>實作計算 － 3 ELE YAGI</vt:lpstr>
      <vt:lpstr>實作計算 － 3 ELE YAGI</vt:lpstr>
      <vt:lpstr>實作計算 － 3 ELE YAGI</vt:lpstr>
      <vt:lpstr>實作計算 － 3 ELE YAGI</vt:lpstr>
      <vt:lpstr>實作計算 － 3 ELE YAGI</vt:lpstr>
      <vt:lpstr>實作計算 － 3 ELE YAGI</vt:lpstr>
      <vt:lpstr>實作計算 － 3 ELE YAGI</vt:lpstr>
      <vt:lpstr>實作計算 － 3 ELE YAGI</vt:lpstr>
      <vt:lpstr>Plots</vt:lpstr>
      <vt:lpstr>Plots</vt:lpstr>
      <vt:lpstr>Plots</vt:lpstr>
      <vt:lpstr>Plots</vt:lpstr>
      <vt:lpstr>Plots</vt:lpstr>
      <vt:lpstr>3D Plots</vt:lpstr>
      <vt:lpstr>3D Plots</vt:lpstr>
      <vt:lpstr>實作計算 － 4 ELE QUAD</vt:lpstr>
      <vt:lpstr>實作計算 － 4 ELE QUAD</vt:lpstr>
      <vt:lpstr>實作計算 － 4 ELE QUAD</vt:lpstr>
      <vt:lpstr>實作計算 － 4 ELE QUAD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下載安裝</dc:title>
  <dc:creator>huang panda</dc:creator>
  <cp:lastModifiedBy>huang</cp:lastModifiedBy>
  <cp:revision>81</cp:revision>
  <dcterms:created xsi:type="dcterms:W3CDTF">2019-11-30T02:57:09Z</dcterms:created>
  <dcterms:modified xsi:type="dcterms:W3CDTF">2020-10-11T18:27:51Z</dcterms:modified>
</cp:coreProperties>
</file>